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8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8" r:id="rId11"/>
    <p:sldId id="283" r:id="rId12"/>
    <p:sldId id="264" r:id="rId13"/>
    <p:sldId id="265" r:id="rId14"/>
    <p:sldId id="266" r:id="rId15"/>
    <p:sldId id="267" r:id="rId16"/>
    <p:sldId id="268" r:id="rId17"/>
    <p:sldId id="269" r:id="rId18"/>
    <p:sldId id="284" r:id="rId19"/>
    <p:sldId id="270" r:id="rId20"/>
    <p:sldId id="271" r:id="rId21"/>
    <p:sldId id="289" r:id="rId22"/>
    <p:sldId id="272" r:id="rId23"/>
    <p:sldId id="291" r:id="rId24"/>
    <p:sldId id="273" r:id="rId25"/>
    <p:sldId id="274" r:id="rId26"/>
    <p:sldId id="290" r:id="rId27"/>
    <p:sldId id="286" r:id="rId28"/>
    <p:sldId id="275" r:id="rId29"/>
    <p:sldId id="276" r:id="rId30"/>
    <p:sldId id="277" r:id="rId31"/>
    <p:sldId id="292" r:id="rId32"/>
    <p:sldId id="278" r:id="rId33"/>
    <p:sldId id="279" r:id="rId34"/>
    <p:sldId id="280" r:id="rId35"/>
    <p:sldId id="281" r:id="rId36"/>
    <p:sldId id="282" r:id="rId37"/>
  </p:sldIdLst>
  <p:sldSz cx="12188825" cy="6858000"/>
  <p:notesSz cx="6858000" cy="9144000"/>
  <p:embeddedFontLst>
    <p:embeddedFont>
      <p:font typeface="Montserrat" panose="000005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  <p15:guide id="3" pos="1679" userDrawn="1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h4mchyNCkDOP2TGk7sPP6IVm6r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8AD179-C08F-49C8-A091-B9DCA364B6E3}">
  <a:tblStyle styleId="{298AD179-C08F-49C8-A091-B9DCA364B6E3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40" y="56"/>
      </p:cViewPr>
      <p:guideLst>
        <p:guide orient="horz" pos="2160"/>
        <p:guide pos="3839"/>
        <p:guide pos="16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6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6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DC44A-938D-4D2C-8E0B-43AF2F219AD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0E4B920-D115-4E52-B306-07797ECD3D99}">
      <dgm:prSet/>
      <dgm:spPr/>
      <dgm:t>
        <a:bodyPr/>
        <a:lstStyle/>
        <a:p>
          <a:r>
            <a:rPr lang="en-US" b="1" i="0"/>
            <a:t>Compute Limits:</a:t>
          </a:r>
          <a:r>
            <a:rPr lang="en-US" b="0" i="0"/>
            <a:t> Edge devices (e.g., Raspberry Pi, onboard compute) have strict memory and thermal caps.</a:t>
          </a:r>
          <a:endParaRPr lang="en-US"/>
        </a:p>
      </dgm:t>
    </dgm:pt>
    <dgm:pt modelId="{E77E9E5A-5D28-4E68-A0EA-A76776B25FC6}" type="parTrans" cxnId="{4225C158-2948-4ED8-83E8-EDE7898F47F7}">
      <dgm:prSet/>
      <dgm:spPr/>
      <dgm:t>
        <a:bodyPr/>
        <a:lstStyle/>
        <a:p>
          <a:endParaRPr lang="en-US"/>
        </a:p>
      </dgm:t>
    </dgm:pt>
    <dgm:pt modelId="{61F242FC-4A65-4217-B512-6C0440FB44E5}" type="sibTrans" cxnId="{4225C158-2948-4ED8-83E8-EDE7898F47F7}">
      <dgm:prSet/>
      <dgm:spPr/>
      <dgm:t>
        <a:bodyPr/>
        <a:lstStyle/>
        <a:p>
          <a:endParaRPr lang="en-US"/>
        </a:p>
      </dgm:t>
    </dgm:pt>
    <dgm:pt modelId="{8FDFAE55-91B3-4D4A-8F95-7EA93F21D5A7}">
      <dgm:prSet/>
      <dgm:spPr/>
      <dgm:t>
        <a:bodyPr/>
        <a:lstStyle/>
        <a:p>
          <a:r>
            <a:rPr lang="en-US" b="1" i="0"/>
            <a:t>Sensor Reality:</a:t>
          </a:r>
          <a:r>
            <a:rPr lang="en-US" b="0" i="0"/>
            <a:t> Real-world sensors (LiDAR, telemetry) produce highly noisy, high-variance data compared to simulations.</a:t>
          </a:r>
          <a:endParaRPr lang="en-US"/>
        </a:p>
      </dgm:t>
    </dgm:pt>
    <dgm:pt modelId="{EA9768FC-3C18-4978-AC9B-6B3ECA2E17C9}" type="parTrans" cxnId="{8BE0CEED-7A38-4EA2-BF97-F7ACED453521}">
      <dgm:prSet/>
      <dgm:spPr/>
      <dgm:t>
        <a:bodyPr/>
        <a:lstStyle/>
        <a:p>
          <a:endParaRPr lang="en-US"/>
        </a:p>
      </dgm:t>
    </dgm:pt>
    <dgm:pt modelId="{AE81C5F7-5A66-4333-AA74-E0B8318CFC59}" type="sibTrans" cxnId="{8BE0CEED-7A38-4EA2-BF97-F7ACED453521}">
      <dgm:prSet/>
      <dgm:spPr/>
      <dgm:t>
        <a:bodyPr/>
        <a:lstStyle/>
        <a:p>
          <a:endParaRPr lang="en-US"/>
        </a:p>
      </dgm:t>
    </dgm:pt>
    <dgm:pt modelId="{084B9C42-C037-480F-99A7-C6A56A28E245}">
      <dgm:prSet/>
      <dgm:spPr/>
      <dgm:t>
        <a:bodyPr/>
        <a:lstStyle/>
        <a:p>
          <a:r>
            <a:rPr lang="en-US" b="1" i="0"/>
            <a:t>Network Jitter:</a:t>
          </a:r>
          <a:r>
            <a:rPr lang="en-US" b="0" i="0"/>
            <a:t> Fluctuating network speeds make cloud-reliant control highly unpredictable.</a:t>
          </a:r>
          <a:endParaRPr lang="en-US"/>
        </a:p>
      </dgm:t>
    </dgm:pt>
    <dgm:pt modelId="{7E190C61-42F4-42A3-B9D9-5798EC632A9A}" type="parTrans" cxnId="{AEC85DDD-131D-4EFF-8ED4-607CC20ED408}">
      <dgm:prSet/>
      <dgm:spPr/>
      <dgm:t>
        <a:bodyPr/>
        <a:lstStyle/>
        <a:p>
          <a:endParaRPr lang="en-US"/>
        </a:p>
      </dgm:t>
    </dgm:pt>
    <dgm:pt modelId="{EF874D3A-93E8-43F7-B7E7-C2A40E8CDFD4}" type="sibTrans" cxnId="{AEC85DDD-131D-4EFF-8ED4-607CC20ED408}">
      <dgm:prSet/>
      <dgm:spPr/>
      <dgm:t>
        <a:bodyPr/>
        <a:lstStyle/>
        <a:p>
          <a:endParaRPr lang="en-US"/>
        </a:p>
      </dgm:t>
    </dgm:pt>
    <dgm:pt modelId="{5F4F356A-FD2B-4F13-99AB-35093895BCB2}">
      <dgm:prSet/>
      <dgm:spPr/>
      <dgm:t>
        <a:bodyPr/>
        <a:lstStyle/>
        <a:p>
          <a:r>
            <a:rPr lang="en-US" b="1" i="0"/>
            <a:t>The Solution:</a:t>
          </a:r>
          <a:r>
            <a:rPr lang="en-US" b="0" i="0"/>
            <a:t> AI models must be aggressively optimized (via feature abstraction or quantization) to survive on the edge.</a:t>
          </a:r>
          <a:endParaRPr lang="en-US"/>
        </a:p>
      </dgm:t>
    </dgm:pt>
    <dgm:pt modelId="{40995C39-C492-4670-8910-36A9F8892C96}" type="parTrans" cxnId="{5ACE4D52-FB6B-4B35-A94D-B3CB4E1F1921}">
      <dgm:prSet/>
      <dgm:spPr/>
      <dgm:t>
        <a:bodyPr/>
        <a:lstStyle/>
        <a:p>
          <a:endParaRPr lang="en-US"/>
        </a:p>
      </dgm:t>
    </dgm:pt>
    <dgm:pt modelId="{636AF57A-08D6-4F21-B864-3CBA0C717327}" type="sibTrans" cxnId="{5ACE4D52-FB6B-4B35-A94D-B3CB4E1F1921}">
      <dgm:prSet/>
      <dgm:spPr/>
      <dgm:t>
        <a:bodyPr/>
        <a:lstStyle/>
        <a:p>
          <a:endParaRPr lang="en-US"/>
        </a:p>
      </dgm:t>
    </dgm:pt>
    <dgm:pt modelId="{7FA7496F-5E69-43A9-961F-0E845A979921}" type="pres">
      <dgm:prSet presAssocID="{D10DC44A-938D-4D2C-8E0B-43AF2F219AD5}" presName="root" presStyleCnt="0">
        <dgm:presLayoutVars>
          <dgm:dir/>
          <dgm:resizeHandles val="exact"/>
        </dgm:presLayoutVars>
      </dgm:prSet>
      <dgm:spPr/>
    </dgm:pt>
    <dgm:pt modelId="{3D053F59-CF4D-471C-A15F-AEC7C9924C87}" type="pres">
      <dgm:prSet presAssocID="{20E4B920-D115-4E52-B306-07797ECD3D99}" presName="compNode" presStyleCnt="0"/>
      <dgm:spPr/>
    </dgm:pt>
    <dgm:pt modelId="{F6BDA6C3-6A80-4CCA-8A83-C334E253C1B9}" type="pres">
      <dgm:prSet presAssocID="{20E4B920-D115-4E52-B306-07797ECD3D99}" presName="bgRect" presStyleLbl="bgShp" presStyleIdx="0" presStyleCnt="4"/>
      <dgm:spPr/>
    </dgm:pt>
    <dgm:pt modelId="{9251FC19-89BB-4281-A768-BE92BDD67050}" type="pres">
      <dgm:prSet presAssocID="{20E4B920-D115-4E52-B306-07797ECD3D9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D0ADD4E-D79F-4989-8069-F568104864D3}" type="pres">
      <dgm:prSet presAssocID="{20E4B920-D115-4E52-B306-07797ECD3D99}" presName="spaceRect" presStyleCnt="0"/>
      <dgm:spPr/>
    </dgm:pt>
    <dgm:pt modelId="{0351E7EA-EE4E-4F3B-ADDD-1BDC47650439}" type="pres">
      <dgm:prSet presAssocID="{20E4B920-D115-4E52-B306-07797ECD3D99}" presName="parTx" presStyleLbl="revTx" presStyleIdx="0" presStyleCnt="4">
        <dgm:presLayoutVars>
          <dgm:chMax val="0"/>
          <dgm:chPref val="0"/>
        </dgm:presLayoutVars>
      </dgm:prSet>
      <dgm:spPr/>
    </dgm:pt>
    <dgm:pt modelId="{65FB516F-E4EA-4A3C-BE25-6F76AE741C7D}" type="pres">
      <dgm:prSet presAssocID="{61F242FC-4A65-4217-B512-6C0440FB44E5}" presName="sibTrans" presStyleCnt="0"/>
      <dgm:spPr/>
    </dgm:pt>
    <dgm:pt modelId="{871D4FD2-47C1-44AD-94AF-2E3B24785A05}" type="pres">
      <dgm:prSet presAssocID="{8FDFAE55-91B3-4D4A-8F95-7EA93F21D5A7}" presName="compNode" presStyleCnt="0"/>
      <dgm:spPr/>
    </dgm:pt>
    <dgm:pt modelId="{03728515-C2E4-42D9-92D7-3E59DE0AB527}" type="pres">
      <dgm:prSet presAssocID="{8FDFAE55-91B3-4D4A-8F95-7EA93F21D5A7}" presName="bgRect" presStyleLbl="bgShp" presStyleIdx="1" presStyleCnt="4"/>
      <dgm:spPr/>
    </dgm:pt>
    <dgm:pt modelId="{C37EEC1F-4008-44C6-9EFB-D48E343299A3}" type="pres">
      <dgm:prSet presAssocID="{8FDFAE55-91B3-4D4A-8F95-7EA93F21D5A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1009DA44-3298-4F14-A2B9-ED421DAA50A7}" type="pres">
      <dgm:prSet presAssocID="{8FDFAE55-91B3-4D4A-8F95-7EA93F21D5A7}" presName="spaceRect" presStyleCnt="0"/>
      <dgm:spPr/>
    </dgm:pt>
    <dgm:pt modelId="{FC30DF7C-3506-4DBB-B66D-14C8E41F2167}" type="pres">
      <dgm:prSet presAssocID="{8FDFAE55-91B3-4D4A-8F95-7EA93F21D5A7}" presName="parTx" presStyleLbl="revTx" presStyleIdx="1" presStyleCnt="4">
        <dgm:presLayoutVars>
          <dgm:chMax val="0"/>
          <dgm:chPref val="0"/>
        </dgm:presLayoutVars>
      </dgm:prSet>
      <dgm:spPr/>
    </dgm:pt>
    <dgm:pt modelId="{E9F23CD9-C3F1-4929-BF04-808781B3B3A5}" type="pres">
      <dgm:prSet presAssocID="{AE81C5F7-5A66-4333-AA74-E0B8318CFC59}" presName="sibTrans" presStyleCnt="0"/>
      <dgm:spPr/>
    </dgm:pt>
    <dgm:pt modelId="{E7A42B81-CDB2-491F-B6CA-3C399117CFB0}" type="pres">
      <dgm:prSet presAssocID="{084B9C42-C037-480F-99A7-C6A56A28E245}" presName="compNode" presStyleCnt="0"/>
      <dgm:spPr/>
    </dgm:pt>
    <dgm:pt modelId="{98DE3EA4-8C75-470A-8730-91B535C085ED}" type="pres">
      <dgm:prSet presAssocID="{084B9C42-C037-480F-99A7-C6A56A28E245}" presName="bgRect" presStyleLbl="bgShp" presStyleIdx="2" presStyleCnt="4"/>
      <dgm:spPr/>
    </dgm:pt>
    <dgm:pt modelId="{432EBFDB-D06C-4561-873A-95170FB86C31}" type="pres">
      <dgm:prSet presAssocID="{084B9C42-C037-480F-99A7-C6A56A28E24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2533EFE1-4940-44D3-B32D-13A3E0374889}" type="pres">
      <dgm:prSet presAssocID="{084B9C42-C037-480F-99A7-C6A56A28E245}" presName="spaceRect" presStyleCnt="0"/>
      <dgm:spPr/>
    </dgm:pt>
    <dgm:pt modelId="{DB37262D-BDD3-4CE7-99B4-B3463FD3C168}" type="pres">
      <dgm:prSet presAssocID="{084B9C42-C037-480F-99A7-C6A56A28E245}" presName="parTx" presStyleLbl="revTx" presStyleIdx="2" presStyleCnt="4">
        <dgm:presLayoutVars>
          <dgm:chMax val="0"/>
          <dgm:chPref val="0"/>
        </dgm:presLayoutVars>
      </dgm:prSet>
      <dgm:spPr/>
    </dgm:pt>
    <dgm:pt modelId="{57E54DD4-9B20-4117-8577-9847B793F9CB}" type="pres">
      <dgm:prSet presAssocID="{EF874D3A-93E8-43F7-B7E7-C2A40E8CDFD4}" presName="sibTrans" presStyleCnt="0"/>
      <dgm:spPr/>
    </dgm:pt>
    <dgm:pt modelId="{79892169-63DE-44CC-A1D2-2E9C589E330A}" type="pres">
      <dgm:prSet presAssocID="{5F4F356A-FD2B-4F13-99AB-35093895BCB2}" presName="compNode" presStyleCnt="0"/>
      <dgm:spPr/>
    </dgm:pt>
    <dgm:pt modelId="{9E501508-0917-4C04-9805-C50834B31873}" type="pres">
      <dgm:prSet presAssocID="{5F4F356A-FD2B-4F13-99AB-35093895BCB2}" presName="bgRect" presStyleLbl="bgShp" presStyleIdx="3" presStyleCnt="4"/>
      <dgm:spPr/>
    </dgm:pt>
    <dgm:pt modelId="{098D7AA8-B060-4776-8A9F-F4C1899FA4D0}" type="pres">
      <dgm:prSet presAssocID="{5F4F356A-FD2B-4F13-99AB-35093895BCB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48C1588-211A-4E02-AAB7-345267CB649C}" type="pres">
      <dgm:prSet presAssocID="{5F4F356A-FD2B-4F13-99AB-35093895BCB2}" presName="spaceRect" presStyleCnt="0"/>
      <dgm:spPr/>
    </dgm:pt>
    <dgm:pt modelId="{39245BDD-1B45-43A3-AB55-7A1010F02871}" type="pres">
      <dgm:prSet presAssocID="{5F4F356A-FD2B-4F13-99AB-35093895BCB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1999223-1C1F-466F-831E-F55B843C6CC4}" type="presOf" srcId="{5F4F356A-FD2B-4F13-99AB-35093895BCB2}" destId="{39245BDD-1B45-43A3-AB55-7A1010F02871}" srcOrd="0" destOrd="0" presId="urn:microsoft.com/office/officeart/2018/2/layout/IconVerticalSolidList"/>
    <dgm:cxn modelId="{1BDD595C-F70A-4754-AB67-C10946E8D027}" type="presOf" srcId="{084B9C42-C037-480F-99A7-C6A56A28E245}" destId="{DB37262D-BDD3-4CE7-99B4-B3463FD3C168}" srcOrd="0" destOrd="0" presId="urn:microsoft.com/office/officeart/2018/2/layout/IconVerticalSolidList"/>
    <dgm:cxn modelId="{5ACE4D52-FB6B-4B35-A94D-B3CB4E1F1921}" srcId="{D10DC44A-938D-4D2C-8E0B-43AF2F219AD5}" destId="{5F4F356A-FD2B-4F13-99AB-35093895BCB2}" srcOrd="3" destOrd="0" parTransId="{40995C39-C492-4670-8910-36A9F8892C96}" sibTransId="{636AF57A-08D6-4F21-B864-3CBA0C717327}"/>
    <dgm:cxn modelId="{4225C158-2948-4ED8-83E8-EDE7898F47F7}" srcId="{D10DC44A-938D-4D2C-8E0B-43AF2F219AD5}" destId="{20E4B920-D115-4E52-B306-07797ECD3D99}" srcOrd="0" destOrd="0" parTransId="{E77E9E5A-5D28-4E68-A0EA-A76776B25FC6}" sibTransId="{61F242FC-4A65-4217-B512-6C0440FB44E5}"/>
    <dgm:cxn modelId="{A6FD5C7F-EBD3-4ACD-887E-CB4C517D2C1F}" type="presOf" srcId="{8FDFAE55-91B3-4D4A-8F95-7EA93F21D5A7}" destId="{FC30DF7C-3506-4DBB-B66D-14C8E41F2167}" srcOrd="0" destOrd="0" presId="urn:microsoft.com/office/officeart/2018/2/layout/IconVerticalSolidList"/>
    <dgm:cxn modelId="{AF04A78B-0967-48AE-AFCB-692747A41F65}" type="presOf" srcId="{D10DC44A-938D-4D2C-8E0B-43AF2F219AD5}" destId="{7FA7496F-5E69-43A9-961F-0E845A979921}" srcOrd="0" destOrd="0" presId="urn:microsoft.com/office/officeart/2018/2/layout/IconVerticalSolidList"/>
    <dgm:cxn modelId="{E32FF5A3-C401-449B-9010-8E6E79811F80}" type="presOf" srcId="{20E4B920-D115-4E52-B306-07797ECD3D99}" destId="{0351E7EA-EE4E-4F3B-ADDD-1BDC47650439}" srcOrd="0" destOrd="0" presId="urn:microsoft.com/office/officeart/2018/2/layout/IconVerticalSolidList"/>
    <dgm:cxn modelId="{AEC85DDD-131D-4EFF-8ED4-607CC20ED408}" srcId="{D10DC44A-938D-4D2C-8E0B-43AF2F219AD5}" destId="{084B9C42-C037-480F-99A7-C6A56A28E245}" srcOrd="2" destOrd="0" parTransId="{7E190C61-42F4-42A3-B9D9-5798EC632A9A}" sibTransId="{EF874D3A-93E8-43F7-B7E7-C2A40E8CDFD4}"/>
    <dgm:cxn modelId="{8BE0CEED-7A38-4EA2-BF97-F7ACED453521}" srcId="{D10DC44A-938D-4D2C-8E0B-43AF2F219AD5}" destId="{8FDFAE55-91B3-4D4A-8F95-7EA93F21D5A7}" srcOrd="1" destOrd="0" parTransId="{EA9768FC-3C18-4978-AC9B-6B3ECA2E17C9}" sibTransId="{AE81C5F7-5A66-4333-AA74-E0B8318CFC59}"/>
    <dgm:cxn modelId="{362A7E29-ECA0-4D9A-9130-784FFCE65D30}" type="presParOf" srcId="{7FA7496F-5E69-43A9-961F-0E845A979921}" destId="{3D053F59-CF4D-471C-A15F-AEC7C9924C87}" srcOrd="0" destOrd="0" presId="urn:microsoft.com/office/officeart/2018/2/layout/IconVerticalSolidList"/>
    <dgm:cxn modelId="{43BEEE80-0708-4C5C-A510-C0C4E97AB9F0}" type="presParOf" srcId="{3D053F59-CF4D-471C-A15F-AEC7C9924C87}" destId="{F6BDA6C3-6A80-4CCA-8A83-C334E253C1B9}" srcOrd="0" destOrd="0" presId="urn:microsoft.com/office/officeart/2018/2/layout/IconVerticalSolidList"/>
    <dgm:cxn modelId="{B72B6B68-E762-4575-A627-AD2A9109A766}" type="presParOf" srcId="{3D053F59-CF4D-471C-A15F-AEC7C9924C87}" destId="{9251FC19-89BB-4281-A768-BE92BDD67050}" srcOrd="1" destOrd="0" presId="urn:microsoft.com/office/officeart/2018/2/layout/IconVerticalSolidList"/>
    <dgm:cxn modelId="{0E6BD422-AA6D-4C0F-98E3-F63515FF26EA}" type="presParOf" srcId="{3D053F59-CF4D-471C-A15F-AEC7C9924C87}" destId="{3D0ADD4E-D79F-4989-8069-F568104864D3}" srcOrd="2" destOrd="0" presId="urn:microsoft.com/office/officeart/2018/2/layout/IconVerticalSolidList"/>
    <dgm:cxn modelId="{45B71EBB-DD47-450D-AA4D-B355BF73F795}" type="presParOf" srcId="{3D053F59-CF4D-471C-A15F-AEC7C9924C87}" destId="{0351E7EA-EE4E-4F3B-ADDD-1BDC47650439}" srcOrd="3" destOrd="0" presId="urn:microsoft.com/office/officeart/2018/2/layout/IconVerticalSolidList"/>
    <dgm:cxn modelId="{FBCAA55E-7E5E-4C9C-84C8-25AEF20C0F65}" type="presParOf" srcId="{7FA7496F-5E69-43A9-961F-0E845A979921}" destId="{65FB516F-E4EA-4A3C-BE25-6F76AE741C7D}" srcOrd="1" destOrd="0" presId="urn:microsoft.com/office/officeart/2018/2/layout/IconVerticalSolidList"/>
    <dgm:cxn modelId="{AE1AE3B5-A7EF-42A0-B1AC-C5BC26CF31AA}" type="presParOf" srcId="{7FA7496F-5E69-43A9-961F-0E845A979921}" destId="{871D4FD2-47C1-44AD-94AF-2E3B24785A05}" srcOrd="2" destOrd="0" presId="urn:microsoft.com/office/officeart/2018/2/layout/IconVerticalSolidList"/>
    <dgm:cxn modelId="{7D44EE1D-410D-4A2E-A086-537850D6D931}" type="presParOf" srcId="{871D4FD2-47C1-44AD-94AF-2E3B24785A05}" destId="{03728515-C2E4-42D9-92D7-3E59DE0AB527}" srcOrd="0" destOrd="0" presId="urn:microsoft.com/office/officeart/2018/2/layout/IconVerticalSolidList"/>
    <dgm:cxn modelId="{5305DC35-4011-4977-9A0C-479DD850D292}" type="presParOf" srcId="{871D4FD2-47C1-44AD-94AF-2E3B24785A05}" destId="{C37EEC1F-4008-44C6-9EFB-D48E343299A3}" srcOrd="1" destOrd="0" presId="urn:microsoft.com/office/officeart/2018/2/layout/IconVerticalSolidList"/>
    <dgm:cxn modelId="{94EC83A0-6057-42A3-929A-676C1833F5FF}" type="presParOf" srcId="{871D4FD2-47C1-44AD-94AF-2E3B24785A05}" destId="{1009DA44-3298-4F14-A2B9-ED421DAA50A7}" srcOrd="2" destOrd="0" presId="urn:microsoft.com/office/officeart/2018/2/layout/IconVerticalSolidList"/>
    <dgm:cxn modelId="{8A2D3B4B-D729-4353-8003-415447A63E07}" type="presParOf" srcId="{871D4FD2-47C1-44AD-94AF-2E3B24785A05}" destId="{FC30DF7C-3506-4DBB-B66D-14C8E41F2167}" srcOrd="3" destOrd="0" presId="urn:microsoft.com/office/officeart/2018/2/layout/IconVerticalSolidList"/>
    <dgm:cxn modelId="{BAB0A47D-10F5-4316-BF8F-59B195AD9822}" type="presParOf" srcId="{7FA7496F-5E69-43A9-961F-0E845A979921}" destId="{E9F23CD9-C3F1-4929-BF04-808781B3B3A5}" srcOrd="3" destOrd="0" presId="urn:microsoft.com/office/officeart/2018/2/layout/IconVerticalSolidList"/>
    <dgm:cxn modelId="{2EBE80C1-65C0-47E4-8FBC-D62CD09598AA}" type="presParOf" srcId="{7FA7496F-5E69-43A9-961F-0E845A979921}" destId="{E7A42B81-CDB2-491F-B6CA-3C399117CFB0}" srcOrd="4" destOrd="0" presId="urn:microsoft.com/office/officeart/2018/2/layout/IconVerticalSolidList"/>
    <dgm:cxn modelId="{19B742C6-9DFA-43E2-A180-0790457AB2FF}" type="presParOf" srcId="{E7A42B81-CDB2-491F-B6CA-3C399117CFB0}" destId="{98DE3EA4-8C75-470A-8730-91B535C085ED}" srcOrd="0" destOrd="0" presId="urn:microsoft.com/office/officeart/2018/2/layout/IconVerticalSolidList"/>
    <dgm:cxn modelId="{6335449F-F4CE-4C1D-92D1-3E9BF8D20040}" type="presParOf" srcId="{E7A42B81-CDB2-491F-B6CA-3C399117CFB0}" destId="{432EBFDB-D06C-4561-873A-95170FB86C31}" srcOrd="1" destOrd="0" presId="urn:microsoft.com/office/officeart/2018/2/layout/IconVerticalSolidList"/>
    <dgm:cxn modelId="{A3DC2EBC-24F5-4BCF-88AE-33D91FC93D4D}" type="presParOf" srcId="{E7A42B81-CDB2-491F-B6CA-3C399117CFB0}" destId="{2533EFE1-4940-44D3-B32D-13A3E0374889}" srcOrd="2" destOrd="0" presId="urn:microsoft.com/office/officeart/2018/2/layout/IconVerticalSolidList"/>
    <dgm:cxn modelId="{177C5ED3-E72F-4325-AECC-110D681AD0F0}" type="presParOf" srcId="{E7A42B81-CDB2-491F-B6CA-3C399117CFB0}" destId="{DB37262D-BDD3-4CE7-99B4-B3463FD3C168}" srcOrd="3" destOrd="0" presId="urn:microsoft.com/office/officeart/2018/2/layout/IconVerticalSolidList"/>
    <dgm:cxn modelId="{1709EAA5-51C2-4900-BDDA-5C75A7F5FC84}" type="presParOf" srcId="{7FA7496F-5E69-43A9-961F-0E845A979921}" destId="{57E54DD4-9B20-4117-8577-9847B793F9CB}" srcOrd="5" destOrd="0" presId="urn:microsoft.com/office/officeart/2018/2/layout/IconVerticalSolidList"/>
    <dgm:cxn modelId="{9896FDD5-36B9-4A53-92C3-6625F47699C4}" type="presParOf" srcId="{7FA7496F-5E69-43A9-961F-0E845A979921}" destId="{79892169-63DE-44CC-A1D2-2E9C589E330A}" srcOrd="6" destOrd="0" presId="urn:microsoft.com/office/officeart/2018/2/layout/IconVerticalSolidList"/>
    <dgm:cxn modelId="{3A4EB341-0061-497A-8526-D6E567A89AD1}" type="presParOf" srcId="{79892169-63DE-44CC-A1D2-2E9C589E330A}" destId="{9E501508-0917-4C04-9805-C50834B31873}" srcOrd="0" destOrd="0" presId="urn:microsoft.com/office/officeart/2018/2/layout/IconVerticalSolidList"/>
    <dgm:cxn modelId="{8D31873E-FDB8-4EE6-B358-CFAA3CB45F7B}" type="presParOf" srcId="{79892169-63DE-44CC-A1D2-2E9C589E330A}" destId="{098D7AA8-B060-4776-8A9F-F4C1899FA4D0}" srcOrd="1" destOrd="0" presId="urn:microsoft.com/office/officeart/2018/2/layout/IconVerticalSolidList"/>
    <dgm:cxn modelId="{205CC0CA-C0A0-46D0-AE34-4F652B33FAE8}" type="presParOf" srcId="{79892169-63DE-44CC-A1D2-2E9C589E330A}" destId="{148C1588-211A-4E02-AAB7-345267CB649C}" srcOrd="2" destOrd="0" presId="urn:microsoft.com/office/officeart/2018/2/layout/IconVerticalSolidList"/>
    <dgm:cxn modelId="{28567661-742B-499D-8ACC-A6632B3FC682}" type="presParOf" srcId="{79892169-63DE-44CC-A1D2-2E9C589E330A}" destId="{39245BDD-1B45-43A3-AB55-7A1010F0287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113D4E4-55CC-46F4-97A8-DEA34ED13AF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271A12E-0065-4BA5-8B36-CCC7A2756513}">
      <dgm:prSet/>
      <dgm:spPr/>
      <dgm:t>
        <a:bodyPr/>
        <a:lstStyle/>
        <a:p>
          <a:pPr>
            <a:defRPr cap="all"/>
          </a:pPr>
          <a:r>
            <a:rPr lang="en-US" b="0" i="0" dirty="0">
              <a:solidFill>
                <a:schemeClr val="bg1">
                  <a:lumMod val="75000"/>
                </a:schemeClr>
              </a:solidFill>
            </a:rPr>
            <a:t>Central Theme: Intelligent decision-making under hardware constraints.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0B4BD86F-1387-44CC-B98B-E1C13095CF8A}" type="parTrans" cxnId="{5A97D6CE-460B-4F7F-957B-C8DACAFEF1AE}">
      <dgm:prSet/>
      <dgm:spPr/>
      <dgm:t>
        <a:bodyPr/>
        <a:lstStyle/>
        <a:p>
          <a:endParaRPr lang="en-US"/>
        </a:p>
      </dgm:t>
    </dgm:pt>
    <dgm:pt modelId="{8102FED2-E8D4-4AC2-8306-5700AAB85077}" type="sibTrans" cxnId="{5A97D6CE-460B-4F7F-957B-C8DACAFEF1AE}">
      <dgm:prSet/>
      <dgm:spPr/>
      <dgm:t>
        <a:bodyPr/>
        <a:lstStyle/>
        <a:p>
          <a:endParaRPr lang="en-US"/>
        </a:p>
      </dgm:t>
    </dgm:pt>
    <dgm:pt modelId="{F573C1E2-5235-48CA-B2B8-9A127A9FACB2}">
      <dgm:prSet/>
      <dgm:spPr/>
      <dgm:t>
        <a:bodyPr/>
        <a:lstStyle/>
        <a:p>
          <a:pPr>
            <a:defRPr cap="all"/>
          </a:pPr>
          <a:r>
            <a:rPr lang="en-US" b="0" i="0" dirty="0">
              <a:solidFill>
                <a:schemeClr val="bg1">
                  <a:lumMod val="75000"/>
                </a:schemeClr>
              </a:solidFill>
            </a:rPr>
            <a:t>Robotics (NB:02): Focused on low-latency edge control.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12D89A53-0312-4B0D-B14A-929C453FFA1D}" type="parTrans" cxnId="{2B03895F-DCF3-4DC7-9BE0-3F759F704712}">
      <dgm:prSet/>
      <dgm:spPr/>
      <dgm:t>
        <a:bodyPr/>
        <a:lstStyle/>
        <a:p>
          <a:endParaRPr lang="en-US"/>
        </a:p>
      </dgm:t>
    </dgm:pt>
    <dgm:pt modelId="{944B5FA3-5F61-40A3-812C-7A52A559B1D2}" type="sibTrans" cxnId="{2B03895F-DCF3-4DC7-9BE0-3F759F704712}">
      <dgm:prSet/>
      <dgm:spPr/>
      <dgm:t>
        <a:bodyPr/>
        <a:lstStyle/>
        <a:p>
          <a:endParaRPr lang="en-US"/>
        </a:p>
      </dgm:t>
    </dgm:pt>
    <dgm:pt modelId="{9C8D1519-DDB3-4AEE-8BF6-E0563428D4D4}">
      <dgm:prSet/>
      <dgm:spPr/>
      <dgm:t>
        <a:bodyPr/>
        <a:lstStyle/>
        <a:p>
          <a:pPr>
            <a:defRPr cap="all"/>
          </a:pPr>
          <a:r>
            <a:rPr lang="en-US" b="0" i="0" dirty="0">
              <a:solidFill>
                <a:schemeClr val="bg1">
                  <a:lumMod val="75000"/>
                </a:schemeClr>
              </a:solidFill>
            </a:rPr>
            <a:t>Distributed Systems (NB:03): Focused on throughput optimization and SLAs.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EF69E8C1-CF8E-4004-A93B-B94623FF7C33}" type="parTrans" cxnId="{2D08EEFA-3E7B-466D-BE1E-D5031BC28F9F}">
      <dgm:prSet/>
      <dgm:spPr/>
      <dgm:t>
        <a:bodyPr/>
        <a:lstStyle/>
        <a:p>
          <a:endParaRPr lang="en-US"/>
        </a:p>
      </dgm:t>
    </dgm:pt>
    <dgm:pt modelId="{5A10FBCD-54C6-4633-BD89-88EE84ED3B37}" type="sibTrans" cxnId="{2D08EEFA-3E7B-466D-BE1E-D5031BC28F9F}">
      <dgm:prSet/>
      <dgm:spPr/>
      <dgm:t>
        <a:bodyPr/>
        <a:lstStyle/>
        <a:p>
          <a:endParaRPr lang="en-US"/>
        </a:p>
      </dgm:t>
    </dgm:pt>
    <dgm:pt modelId="{5AC99C88-30BE-4D18-998A-B6CD1FF27BDD}" type="pres">
      <dgm:prSet presAssocID="{A113D4E4-55CC-46F4-97A8-DEA34ED13AF1}" presName="root" presStyleCnt="0">
        <dgm:presLayoutVars>
          <dgm:dir/>
          <dgm:resizeHandles val="exact"/>
        </dgm:presLayoutVars>
      </dgm:prSet>
      <dgm:spPr/>
    </dgm:pt>
    <dgm:pt modelId="{2C633AB3-C8A1-40CA-93FE-81AF6B7E921D}" type="pres">
      <dgm:prSet presAssocID="{2271A12E-0065-4BA5-8B36-CCC7A2756513}" presName="compNode" presStyleCnt="0"/>
      <dgm:spPr/>
    </dgm:pt>
    <dgm:pt modelId="{0A5B3DE5-5D41-40A9-8F35-0BD777324166}" type="pres">
      <dgm:prSet presAssocID="{2271A12E-0065-4BA5-8B36-CCC7A2756513}" presName="iconBgRect" presStyleLbl="bgShp" presStyleIdx="0" presStyleCnt="3"/>
      <dgm:spPr/>
    </dgm:pt>
    <dgm:pt modelId="{1AB07890-B164-4773-AA0C-1B82C6FBB116}" type="pres">
      <dgm:prSet presAssocID="{2271A12E-0065-4BA5-8B36-CCC7A275651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02391E1-9643-4B03-ACE1-B80B9C44E007}" type="pres">
      <dgm:prSet presAssocID="{2271A12E-0065-4BA5-8B36-CCC7A2756513}" presName="spaceRect" presStyleCnt="0"/>
      <dgm:spPr/>
    </dgm:pt>
    <dgm:pt modelId="{D81C5F2B-51DB-4AC7-8670-0BCA84FB8543}" type="pres">
      <dgm:prSet presAssocID="{2271A12E-0065-4BA5-8B36-CCC7A2756513}" presName="textRect" presStyleLbl="revTx" presStyleIdx="0" presStyleCnt="3">
        <dgm:presLayoutVars>
          <dgm:chMax val="1"/>
          <dgm:chPref val="1"/>
        </dgm:presLayoutVars>
      </dgm:prSet>
      <dgm:spPr/>
    </dgm:pt>
    <dgm:pt modelId="{9805AD6D-0960-46F1-AD03-9C338483037F}" type="pres">
      <dgm:prSet presAssocID="{8102FED2-E8D4-4AC2-8306-5700AAB85077}" presName="sibTrans" presStyleCnt="0"/>
      <dgm:spPr/>
    </dgm:pt>
    <dgm:pt modelId="{0F7C0339-8F0E-460A-8181-C15CEADAA41C}" type="pres">
      <dgm:prSet presAssocID="{F573C1E2-5235-48CA-B2B8-9A127A9FACB2}" presName="compNode" presStyleCnt="0"/>
      <dgm:spPr/>
    </dgm:pt>
    <dgm:pt modelId="{61F9D63D-0FFB-49FE-B3FE-B2C3756B0A38}" type="pres">
      <dgm:prSet presAssocID="{F573C1E2-5235-48CA-B2B8-9A127A9FACB2}" presName="iconBgRect" presStyleLbl="bgShp" presStyleIdx="1" presStyleCnt="3"/>
      <dgm:spPr/>
    </dgm:pt>
    <dgm:pt modelId="{C93FB0DB-5565-46A0-92E2-195FF9C792CD}" type="pres">
      <dgm:prSet presAssocID="{F573C1E2-5235-48CA-B2B8-9A127A9FACB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EAA0F0AF-8EBC-4E07-8D09-0A0834901254}" type="pres">
      <dgm:prSet presAssocID="{F573C1E2-5235-48CA-B2B8-9A127A9FACB2}" presName="spaceRect" presStyleCnt="0"/>
      <dgm:spPr/>
    </dgm:pt>
    <dgm:pt modelId="{3F6F4E72-3D05-43D4-9BAD-FE6A65DEA6C6}" type="pres">
      <dgm:prSet presAssocID="{F573C1E2-5235-48CA-B2B8-9A127A9FACB2}" presName="textRect" presStyleLbl="revTx" presStyleIdx="1" presStyleCnt="3">
        <dgm:presLayoutVars>
          <dgm:chMax val="1"/>
          <dgm:chPref val="1"/>
        </dgm:presLayoutVars>
      </dgm:prSet>
      <dgm:spPr/>
    </dgm:pt>
    <dgm:pt modelId="{03A10D28-9922-4CFC-B48E-F711F2825E9C}" type="pres">
      <dgm:prSet presAssocID="{944B5FA3-5F61-40A3-812C-7A52A559B1D2}" presName="sibTrans" presStyleCnt="0"/>
      <dgm:spPr/>
    </dgm:pt>
    <dgm:pt modelId="{5036FEB9-B15C-4E45-9ACD-A0CA27DA6594}" type="pres">
      <dgm:prSet presAssocID="{9C8D1519-DDB3-4AEE-8BF6-E0563428D4D4}" presName="compNode" presStyleCnt="0"/>
      <dgm:spPr/>
    </dgm:pt>
    <dgm:pt modelId="{EBDE535A-D657-4A71-B40A-3AB3A9CA28C1}" type="pres">
      <dgm:prSet presAssocID="{9C8D1519-DDB3-4AEE-8BF6-E0563428D4D4}" presName="iconBgRect" presStyleLbl="bgShp" presStyleIdx="2" presStyleCnt="3"/>
      <dgm:spPr/>
    </dgm:pt>
    <dgm:pt modelId="{A454BDE2-5AE3-4665-9944-344219815015}" type="pres">
      <dgm:prSet presAssocID="{9C8D1519-DDB3-4AEE-8BF6-E0563428D4D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0BBADC4-8AA7-45E3-9C41-9D2E4C151C04}" type="pres">
      <dgm:prSet presAssocID="{9C8D1519-DDB3-4AEE-8BF6-E0563428D4D4}" presName="spaceRect" presStyleCnt="0"/>
      <dgm:spPr/>
    </dgm:pt>
    <dgm:pt modelId="{06EC0233-0B90-4255-A332-12AB346569A1}" type="pres">
      <dgm:prSet presAssocID="{9C8D1519-DDB3-4AEE-8BF6-E0563428D4D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BE97F22-D210-433A-9C36-31F81B9FE9A3}" type="presOf" srcId="{F573C1E2-5235-48CA-B2B8-9A127A9FACB2}" destId="{3F6F4E72-3D05-43D4-9BAD-FE6A65DEA6C6}" srcOrd="0" destOrd="0" presId="urn:microsoft.com/office/officeart/2018/5/layout/IconCircleLabelList"/>
    <dgm:cxn modelId="{9A41772C-5027-4C34-A4ED-1A7E9828E172}" type="presOf" srcId="{9C8D1519-DDB3-4AEE-8BF6-E0563428D4D4}" destId="{06EC0233-0B90-4255-A332-12AB346569A1}" srcOrd="0" destOrd="0" presId="urn:microsoft.com/office/officeart/2018/5/layout/IconCircleLabelList"/>
    <dgm:cxn modelId="{2B03895F-DCF3-4DC7-9BE0-3F759F704712}" srcId="{A113D4E4-55CC-46F4-97A8-DEA34ED13AF1}" destId="{F573C1E2-5235-48CA-B2B8-9A127A9FACB2}" srcOrd="1" destOrd="0" parTransId="{12D89A53-0312-4B0D-B14A-929C453FFA1D}" sibTransId="{944B5FA3-5F61-40A3-812C-7A52A559B1D2}"/>
    <dgm:cxn modelId="{85F95779-2CED-4184-9BD8-3D9F4BBFAEFD}" type="presOf" srcId="{A113D4E4-55CC-46F4-97A8-DEA34ED13AF1}" destId="{5AC99C88-30BE-4D18-998A-B6CD1FF27BDD}" srcOrd="0" destOrd="0" presId="urn:microsoft.com/office/officeart/2018/5/layout/IconCircleLabelList"/>
    <dgm:cxn modelId="{927604BA-01CD-4D6B-B870-1B86B6DEE602}" type="presOf" srcId="{2271A12E-0065-4BA5-8B36-CCC7A2756513}" destId="{D81C5F2B-51DB-4AC7-8670-0BCA84FB8543}" srcOrd="0" destOrd="0" presId="urn:microsoft.com/office/officeart/2018/5/layout/IconCircleLabelList"/>
    <dgm:cxn modelId="{5A97D6CE-460B-4F7F-957B-C8DACAFEF1AE}" srcId="{A113D4E4-55CC-46F4-97A8-DEA34ED13AF1}" destId="{2271A12E-0065-4BA5-8B36-CCC7A2756513}" srcOrd="0" destOrd="0" parTransId="{0B4BD86F-1387-44CC-B98B-E1C13095CF8A}" sibTransId="{8102FED2-E8D4-4AC2-8306-5700AAB85077}"/>
    <dgm:cxn modelId="{2D08EEFA-3E7B-466D-BE1E-D5031BC28F9F}" srcId="{A113D4E4-55CC-46F4-97A8-DEA34ED13AF1}" destId="{9C8D1519-DDB3-4AEE-8BF6-E0563428D4D4}" srcOrd="2" destOrd="0" parTransId="{EF69E8C1-CF8E-4004-A93B-B94623FF7C33}" sibTransId="{5A10FBCD-54C6-4633-BD89-88EE84ED3B37}"/>
    <dgm:cxn modelId="{990552A1-E6B9-44B4-A0DB-9DC091BE72CF}" type="presParOf" srcId="{5AC99C88-30BE-4D18-998A-B6CD1FF27BDD}" destId="{2C633AB3-C8A1-40CA-93FE-81AF6B7E921D}" srcOrd="0" destOrd="0" presId="urn:microsoft.com/office/officeart/2018/5/layout/IconCircleLabelList"/>
    <dgm:cxn modelId="{3A87AB53-B1D2-4D8F-8FD8-073F796B947B}" type="presParOf" srcId="{2C633AB3-C8A1-40CA-93FE-81AF6B7E921D}" destId="{0A5B3DE5-5D41-40A9-8F35-0BD777324166}" srcOrd="0" destOrd="0" presId="urn:microsoft.com/office/officeart/2018/5/layout/IconCircleLabelList"/>
    <dgm:cxn modelId="{C677A1EE-10E8-41C7-851A-8ECD6DBAD4B6}" type="presParOf" srcId="{2C633AB3-C8A1-40CA-93FE-81AF6B7E921D}" destId="{1AB07890-B164-4773-AA0C-1B82C6FBB116}" srcOrd="1" destOrd="0" presId="urn:microsoft.com/office/officeart/2018/5/layout/IconCircleLabelList"/>
    <dgm:cxn modelId="{FBF23A78-6AAF-4A27-A8CF-605A04205FBA}" type="presParOf" srcId="{2C633AB3-C8A1-40CA-93FE-81AF6B7E921D}" destId="{E02391E1-9643-4B03-ACE1-B80B9C44E007}" srcOrd="2" destOrd="0" presId="urn:microsoft.com/office/officeart/2018/5/layout/IconCircleLabelList"/>
    <dgm:cxn modelId="{4EB47199-BD11-4BAB-B694-D7DC7620DDA7}" type="presParOf" srcId="{2C633AB3-C8A1-40CA-93FE-81AF6B7E921D}" destId="{D81C5F2B-51DB-4AC7-8670-0BCA84FB8543}" srcOrd="3" destOrd="0" presId="urn:microsoft.com/office/officeart/2018/5/layout/IconCircleLabelList"/>
    <dgm:cxn modelId="{385DB417-72F0-49DF-BD78-88E1D2C4D290}" type="presParOf" srcId="{5AC99C88-30BE-4D18-998A-B6CD1FF27BDD}" destId="{9805AD6D-0960-46F1-AD03-9C338483037F}" srcOrd="1" destOrd="0" presId="urn:microsoft.com/office/officeart/2018/5/layout/IconCircleLabelList"/>
    <dgm:cxn modelId="{C22D746E-0146-438C-BD27-F63F0836067A}" type="presParOf" srcId="{5AC99C88-30BE-4D18-998A-B6CD1FF27BDD}" destId="{0F7C0339-8F0E-460A-8181-C15CEADAA41C}" srcOrd="2" destOrd="0" presId="urn:microsoft.com/office/officeart/2018/5/layout/IconCircleLabelList"/>
    <dgm:cxn modelId="{9D08B3A0-593B-4314-A056-657AFA9956B9}" type="presParOf" srcId="{0F7C0339-8F0E-460A-8181-C15CEADAA41C}" destId="{61F9D63D-0FFB-49FE-B3FE-B2C3756B0A38}" srcOrd="0" destOrd="0" presId="urn:microsoft.com/office/officeart/2018/5/layout/IconCircleLabelList"/>
    <dgm:cxn modelId="{F5569E57-1309-43A4-9F08-A11F8F3BFB9A}" type="presParOf" srcId="{0F7C0339-8F0E-460A-8181-C15CEADAA41C}" destId="{C93FB0DB-5565-46A0-92E2-195FF9C792CD}" srcOrd="1" destOrd="0" presId="urn:microsoft.com/office/officeart/2018/5/layout/IconCircleLabelList"/>
    <dgm:cxn modelId="{D65C8F0E-5CA3-4B45-A8C4-62A71D63FF9C}" type="presParOf" srcId="{0F7C0339-8F0E-460A-8181-C15CEADAA41C}" destId="{EAA0F0AF-8EBC-4E07-8D09-0A0834901254}" srcOrd="2" destOrd="0" presId="urn:microsoft.com/office/officeart/2018/5/layout/IconCircleLabelList"/>
    <dgm:cxn modelId="{9A05D908-F978-488C-9E11-ABFFBF810A6D}" type="presParOf" srcId="{0F7C0339-8F0E-460A-8181-C15CEADAA41C}" destId="{3F6F4E72-3D05-43D4-9BAD-FE6A65DEA6C6}" srcOrd="3" destOrd="0" presId="urn:microsoft.com/office/officeart/2018/5/layout/IconCircleLabelList"/>
    <dgm:cxn modelId="{054BF3DB-7CB6-4598-89F6-D3D830689763}" type="presParOf" srcId="{5AC99C88-30BE-4D18-998A-B6CD1FF27BDD}" destId="{03A10D28-9922-4CFC-B48E-F711F2825E9C}" srcOrd="3" destOrd="0" presId="urn:microsoft.com/office/officeart/2018/5/layout/IconCircleLabelList"/>
    <dgm:cxn modelId="{8A665B9E-6A16-4FDB-BEA6-C4BB252935C4}" type="presParOf" srcId="{5AC99C88-30BE-4D18-998A-B6CD1FF27BDD}" destId="{5036FEB9-B15C-4E45-9ACD-A0CA27DA6594}" srcOrd="4" destOrd="0" presId="urn:microsoft.com/office/officeart/2018/5/layout/IconCircleLabelList"/>
    <dgm:cxn modelId="{182FFE6B-13D4-469B-94C6-CC4E399251AE}" type="presParOf" srcId="{5036FEB9-B15C-4E45-9ACD-A0CA27DA6594}" destId="{EBDE535A-D657-4A71-B40A-3AB3A9CA28C1}" srcOrd="0" destOrd="0" presId="urn:microsoft.com/office/officeart/2018/5/layout/IconCircleLabelList"/>
    <dgm:cxn modelId="{A6F1DCDD-5510-44FB-9AEF-1B7828F4FD90}" type="presParOf" srcId="{5036FEB9-B15C-4E45-9ACD-A0CA27DA6594}" destId="{A454BDE2-5AE3-4665-9944-344219815015}" srcOrd="1" destOrd="0" presId="urn:microsoft.com/office/officeart/2018/5/layout/IconCircleLabelList"/>
    <dgm:cxn modelId="{E28B133D-0B44-45E2-AF8C-9D214E2ADF69}" type="presParOf" srcId="{5036FEB9-B15C-4E45-9ACD-A0CA27DA6594}" destId="{00BBADC4-8AA7-45E3-9C41-9D2E4C151C04}" srcOrd="2" destOrd="0" presId="urn:microsoft.com/office/officeart/2018/5/layout/IconCircleLabelList"/>
    <dgm:cxn modelId="{0FF734B3-A574-4CFD-8FA3-C907C1CD706E}" type="presParOf" srcId="{5036FEB9-B15C-4E45-9ACD-A0CA27DA6594}" destId="{06EC0233-0B90-4255-A332-12AB346569A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CBBE460-227C-4DA4-9B3E-CE2CC017EACC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CC4156F-9215-487F-BE92-60B600B3A18B}">
      <dgm:prSet/>
      <dgm:spPr/>
      <dgm:t>
        <a:bodyPr/>
        <a:lstStyle/>
        <a:p>
          <a:r>
            <a:rPr lang="en-US" b="0" i="0"/>
            <a:t>Feature abstraction (LiDAR binning) is non-negotiable for the edge.</a:t>
          </a:r>
          <a:endParaRPr lang="en-US"/>
        </a:p>
      </dgm:t>
    </dgm:pt>
    <dgm:pt modelId="{1C25D30B-D41B-42F4-9AB8-6B62B9255065}" type="parTrans" cxnId="{58D2B5BD-7E67-4398-91A4-CA9C4AE8FD63}">
      <dgm:prSet/>
      <dgm:spPr/>
      <dgm:t>
        <a:bodyPr/>
        <a:lstStyle/>
        <a:p>
          <a:endParaRPr lang="en-US"/>
        </a:p>
      </dgm:t>
    </dgm:pt>
    <dgm:pt modelId="{9FDC3EDF-75D2-4CB8-8688-3880309996B1}" type="sibTrans" cxnId="{58D2B5BD-7E67-4398-91A4-CA9C4AE8FD63}">
      <dgm:prSet/>
      <dgm:spPr/>
      <dgm:t>
        <a:bodyPr/>
        <a:lstStyle/>
        <a:p>
          <a:endParaRPr lang="en-US"/>
        </a:p>
      </dgm:t>
    </dgm:pt>
    <dgm:pt modelId="{FAF42844-55DB-44A2-B891-13E56890CCC3}">
      <dgm:prSet/>
      <dgm:spPr/>
      <dgm:t>
        <a:bodyPr/>
        <a:lstStyle/>
        <a:p>
          <a:r>
            <a:rPr lang="en-US" b="0" i="0"/>
            <a:t>Data-driven neural policies consistently outperform static schedulers.</a:t>
          </a:r>
          <a:endParaRPr lang="en-US"/>
        </a:p>
      </dgm:t>
    </dgm:pt>
    <dgm:pt modelId="{630EB007-E311-451D-870F-6502B44A5E4F}" type="parTrans" cxnId="{333EEB86-BD94-4AF0-AC5F-FA2CF04C9635}">
      <dgm:prSet/>
      <dgm:spPr/>
      <dgm:t>
        <a:bodyPr/>
        <a:lstStyle/>
        <a:p>
          <a:endParaRPr lang="en-US"/>
        </a:p>
      </dgm:t>
    </dgm:pt>
    <dgm:pt modelId="{4FA9879B-5622-439F-B14F-89C3C5BEA0E9}" type="sibTrans" cxnId="{333EEB86-BD94-4AF0-AC5F-FA2CF04C9635}">
      <dgm:prSet/>
      <dgm:spPr/>
      <dgm:t>
        <a:bodyPr/>
        <a:lstStyle/>
        <a:p>
          <a:endParaRPr lang="en-US"/>
        </a:p>
      </dgm:t>
    </dgm:pt>
    <dgm:pt modelId="{4A7D1CCE-3986-4A99-A7D7-57B285AD335E}">
      <dgm:prSet/>
      <dgm:spPr/>
      <dgm:t>
        <a:bodyPr/>
        <a:lstStyle/>
        <a:p>
          <a:r>
            <a:rPr lang="en-US" b="0" i="0"/>
            <a:t>Robust preprocessing is essential when dealing with noisy physical sensors.</a:t>
          </a:r>
          <a:endParaRPr lang="en-US"/>
        </a:p>
      </dgm:t>
    </dgm:pt>
    <dgm:pt modelId="{94F73730-29E8-4B79-8D49-008F4E8BA489}" type="parTrans" cxnId="{932D084C-4C68-407F-96F0-D35A531A9436}">
      <dgm:prSet/>
      <dgm:spPr/>
      <dgm:t>
        <a:bodyPr/>
        <a:lstStyle/>
        <a:p>
          <a:endParaRPr lang="en-US"/>
        </a:p>
      </dgm:t>
    </dgm:pt>
    <dgm:pt modelId="{C12A0206-C530-416D-8FC3-AE1945DCCC6E}" type="sibTrans" cxnId="{932D084C-4C68-407F-96F0-D35A531A9436}">
      <dgm:prSet/>
      <dgm:spPr/>
      <dgm:t>
        <a:bodyPr/>
        <a:lstStyle/>
        <a:p>
          <a:endParaRPr lang="en-US"/>
        </a:p>
      </dgm:t>
    </dgm:pt>
    <dgm:pt modelId="{E40C7ED5-882C-4499-82C0-959D5A325695}" type="pres">
      <dgm:prSet presAssocID="{ECBBE460-227C-4DA4-9B3E-CE2CC017EACC}" presName="linear" presStyleCnt="0">
        <dgm:presLayoutVars>
          <dgm:animLvl val="lvl"/>
          <dgm:resizeHandles val="exact"/>
        </dgm:presLayoutVars>
      </dgm:prSet>
      <dgm:spPr/>
    </dgm:pt>
    <dgm:pt modelId="{7815715E-4422-4EA6-9C37-A6F7BA00FBB2}" type="pres">
      <dgm:prSet presAssocID="{FCC4156F-9215-487F-BE92-60B600B3A18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92C441C-D657-4F8B-A718-0D303C2FFBA0}" type="pres">
      <dgm:prSet presAssocID="{9FDC3EDF-75D2-4CB8-8688-3880309996B1}" presName="spacer" presStyleCnt="0"/>
      <dgm:spPr/>
    </dgm:pt>
    <dgm:pt modelId="{3B2A974F-D55C-4137-AA58-4CF1BC723B18}" type="pres">
      <dgm:prSet presAssocID="{FAF42844-55DB-44A2-B891-13E56890CCC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3E134BC-FDF4-4F73-A294-C97FBEB5F6C4}" type="pres">
      <dgm:prSet presAssocID="{4FA9879B-5622-439F-B14F-89C3C5BEA0E9}" presName="spacer" presStyleCnt="0"/>
      <dgm:spPr/>
    </dgm:pt>
    <dgm:pt modelId="{3BAC3A71-9E6F-4417-B28A-83F0643A8ECB}" type="pres">
      <dgm:prSet presAssocID="{4A7D1CCE-3986-4A99-A7D7-57B285AD335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EB2C70B-FC7F-4242-A952-E1FEE8D289C7}" type="presOf" srcId="{FCC4156F-9215-487F-BE92-60B600B3A18B}" destId="{7815715E-4422-4EA6-9C37-A6F7BA00FBB2}" srcOrd="0" destOrd="0" presId="urn:microsoft.com/office/officeart/2005/8/layout/vList2"/>
    <dgm:cxn modelId="{932D084C-4C68-407F-96F0-D35A531A9436}" srcId="{ECBBE460-227C-4DA4-9B3E-CE2CC017EACC}" destId="{4A7D1CCE-3986-4A99-A7D7-57B285AD335E}" srcOrd="2" destOrd="0" parTransId="{94F73730-29E8-4B79-8D49-008F4E8BA489}" sibTransId="{C12A0206-C530-416D-8FC3-AE1945DCCC6E}"/>
    <dgm:cxn modelId="{333EEB86-BD94-4AF0-AC5F-FA2CF04C9635}" srcId="{ECBBE460-227C-4DA4-9B3E-CE2CC017EACC}" destId="{FAF42844-55DB-44A2-B891-13E56890CCC3}" srcOrd="1" destOrd="0" parTransId="{630EB007-E311-451D-870F-6502B44A5E4F}" sibTransId="{4FA9879B-5622-439F-B14F-89C3C5BEA0E9}"/>
    <dgm:cxn modelId="{58D2B5BD-7E67-4398-91A4-CA9C4AE8FD63}" srcId="{ECBBE460-227C-4DA4-9B3E-CE2CC017EACC}" destId="{FCC4156F-9215-487F-BE92-60B600B3A18B}" srcOrd="0" destOrd="0" parTransId="{1C25D30B-D41B-42F4-9AB8-6B62B9255065}" sibTransId="{9FDC3EDF-75D2-4CB8-8688-3880309996B1}"/>
    <dgm:cxn modelId="{C2B5ADC0-6374-42E4-9147-37C327F3CD87}" type="presOf" srcId="{FAF42844-55DB-44A2-B891-13E56890CCC3}" destId="{3B2A974F-D55C-4137-AA58-4CF1BC723B18}" srcOrd="0" destOrd="0" presId="urn:microsoft.com/office/officeart/2005/8/layout/vList2"/>
    <dgm:cxn modelId="{6C61DCCA-EBD0-4F82-89DD-56585F6C2F8E}" type="presOf" srcId="{4A7D1CCE-3986-4A99-A7D7-57B285AD335E}" destId="{3BAC3A71-9E6F-4417-B28A-83F0643A8ECB}" srcOrd="0" destOrd="0" presId="urn:microsoft.com/office/officeart/2005/8/layout/vList2"/>
    <dgm:cxn modelId="{6AEA3CFF-F761-4559-B91B-0B7793D6C5D8}" type="presOf" srcId="{ECBBE460-227C-4DA4-9B3E-CE2CC017EACC}" destId="{E40C7ED5-882C-4499-82C0-959D5A325695}" srcOrd="0" destOrd="0" presId="urn:microsoft.com/office/officeart/2005/8/layout/vList2"/>
    <dgm:cxn modelId="{62132355-0989-454D-B325-1A31D65A9155}" type="presParOf" srcId="{E40C7ED5-882C-4499-82C0-959D5A325695}" destId="{7815715E-4422-4EA6-9C37-A6F7BA00FBB2}" srcOrd="0" destOrd="0" presId="urn:microsoft.com/office/officeart/2005/8/layout/vList2"/>
    <dgm:cxn modelId="{6A5A7796-B23E-48F4-8678-5DDF44D619C9}" type="presParOf" srcId="{E40C7ED5-882C-4499-82C0-959D5A325695}" destId="{092C441C-D657-4F8B-A718-0D303C2FFBA0}" srcOrd="1" destOrd="0" presId="urn:microsoft.com/office/officeart/2005/8/layout/vList2"/>
    <dgm:cxn modelId="{02877239-8B73-45CE-B2AF-6F25FE034E61}" type="presParOf" srcId="{E40C7ED5-882C-4499-82C0-959D5A325695}" destId="{3B2A974F-D55C-4137-AA58-4CF1BC723B18}" srcOrd="2" destOrd="0" presId="urn:microsoft.com/office/officeart/2005/8/layout/vList2"/>
    <dgm:cxn modelId="{C1B13E49-2A0C-4FC7-9865-B223914000E0}" type="presParOf" srcId="{E40C7ED5-882C-4499-82C0-959D5A325695}" destId="{53E134BC-FDF4-4F73-A294-C97FBEB5F6C4}" srcOrd="3" destOrd="0" presId="urn:microsoft.com/office/officeart/2005/8/layout/vList2"/>
    <dgm:cxn modelId="{AE6C685C-4A5D-4707-885A-2449E0684E83}" type="presParOf" srcId="{E40C7ED5-882C-4499-82C0-959D5A325695}" destId="{3BAC3A71-9E6F-4417-B28A-83F0643A8EC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03E46A-4BF4-44D2-A60C-EBF81962E5A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A3E8DC-E872-4812-A5C5-E057EC4F0B48}">
      <dgm:prSet/>
      <dgm:spPr/>
      <dgm:t>
        <a:bodyPr/>
        <a:lstStyle/>
        <a:p>
          <a:r>
            <a:rPr lang="en-US" b="0" i="0"/>
            <a:t>How do we solve these foundational challenges in practice? </a:t>
          </a:r>
          <a:endParaRPr lang="en-US"/>
        </a:p>
      </dgm:t>
    </dgm:pt>
    <dgm:pt modelId="{9529E5D4-D66F-46CF-8D48-522C49407B87}" type="parTrans" cxnId="{68CB1EF8-3EC2-40D1-B943-96F32B7C19A4}">
      <dgm:prSet/>
      <dgm:spPr/>
      <dgm:t>
        <a:bodyPr/>
        <a:lstStyle/>
        <a:p>
          <a:endParaRPr lang="en-US"/>
        </a:p>
      </dgm:t>
    </dgm:pt>
    <dgm:pt modelId="{806CBBB5-C89A-4DAE-AE05-E93FF7771E2C}" type="sibTrans" cxnId="{68CB1EF8-3EC2-40D1-B943-96F32B7C19A4}">
      <dgm:prSet/>
      <dgm:spPr/>
      <dgm:t>
        <a:bodyPr/>
        <a:lstStyle/>
        <a:p>
          <a:endParaRPr lang="en-US"/>
        </a:p>
      </dgm:t>
    </dgm:pt>
    <dgm:pt modelId="{BE843F63-2E39-4EDC-9940-34E115FC9DE5}">
      <dgm:prSet/>
      <dgm:spPr/>
      <dgm:t>
        <a:bodyPr/>
        <a:lstStyle/>
        <a:p>
          <a:r>
            <a:rPr lang="en-US" b="0" i="0"/>
            <a:t>Case 1 (Real-Time Control): Appliances Energy Prediction: Edge AI &amp; Time-Series Forecasting</a:t>
          </a:r>
          <a:endParaRPr lang="en-US"/>
        </a:p>
      </dgm:t>
    </dgm:pt>
    <dgm:pt modelId="{B790658E-5C62-4F34-B2BC-81EF6E6E49B9}" type="parTrans" cxnId="{0A2E1277-88E5-45F5-96AF-C10039CEC409}">
      <dgm:prSet/>
      <dgm:spPr/>
      <dgm:t>
        <a:bodyPr/>
        <a:lstStyle/>
        <a:p>
          <a:endParaRPr lang="en-US"/>
        </a:p>
      </dgm:t>
    </dgm:pt>
    <dgm:pt modelId="{226D88B0-4CC3-4858-BF69-B50141C1FCB4}" type="sibTrans" cxnId="{0A2E1277-88E5-45F5-96AF-C10039CEC409}">
      <dgm:prSet/>
      <dgm:spPr/>
      <dgm:t>
        <a:bodyPr/>
        <a:lstStyle/>
        <a:p>
          <a:endParaRPr lang="en-US"/>
        </a:p>
      </dgm:t>
    </dgm:pt>
    <dgm:pt modelId="{239A7C4F-4FF1-4584-A197-6719B175F3B1}">
      <dgm:prSet/>
      <dgm:spPr/>
      <dgm:t>
        <a:bodyPr/>
        <a:lstStyle/>
        <a:p>
          <a:r>
            <a:rPr lang="en-US" b="0" i="0"/>
            <a:t>Case 2 (Edge Robotics): Compressing raw sensor perception into lightweight, real-time motor commands. </a:t>
          </a:r>
          <a:endParaRPr lang="en-US"/>
        </a:p>
      </dgm:t>
    </dgm:pt>
    <dgm:pt modelId="{3D0A0ED6-2F26-4599-82C1-983C7D4DB2B8}" type="parTrans" cxnId="{F5F1D813-5749-4716-930E-088C29F583D4}">
      <dgm:prSet/>
      <dgm:spPr/>
      <dgm:t>
        <a:bodyPr/>
        <a:lstStyle/>
        <a:p>
          <a:endParaRPr lang="en-US"/>
        </a:p>
      </dgm:t>
    </dgm:pt>
    <dgm:pt modelId="{AFDF4CAC-174C-4578-A62A-763EAEACEFC0}" type="sibTrans" cxnId="{F5F1D813-5749-4716-930E-088C29F583D4}">
      <dgm:prSet/>
      <dgm:spPr/>
      <dgm:t>
        <a:bodyPr/>
        <a:lstStyle/>
        <a:p>
          <a:endParaRPr lang="en-US"/>
        </a:p>
      </dgm:t>
    </dgm:pt>
    <dgm:pt modelId="{2B1C9C92-708B-47E0-B89B-32E59E24F489}">
      <dgm:prSet/>
      <dgm:spPr/>
      <dgm:t>
        <a:bodyPr/>
        <a:lstStyle/>
        <a:p>
          <a:r>
            <a:rPr lang="en-US" b="0" i="0"/>
            <a:t>Case 3 (Decision-Making): Using neural networks to dynamically route GenAI tasks across a cluster.</a:t>
          </a:r>
          <a:endParaRPr lang="en-US"/>
        </a:p>
      </dgm:t>
    </dgm:pt>
    <dgm:pt modelId="{953A0A21-E32A-49FA-B7B3-C1C753EA3141}" type="parTrans" cxnId="{2708493E-F4D7-4966-8B85-7A9C72CBECD1}">
      <dgm:prSet/>
      <dgm:spPr/>
      <dgm:t>
        <a:bodyPr/>
        <a:lstStyle/>
        <a:p>
          <a:endParaRPr lang="en-US"/>
        </a:p>
      </dgm:t>
    </dgm:pt>
    <dgm:pt modelId="{A2BFA9C7-A7B5-426E-AB30-DB8175A575FF}" type="sibTrans" cxnId="{2708493E-F4D7-4966-8B85-7A9C72CBECD1}">
      <dgm:prSet/>
      <dgm:spPr/>
      <dgm:t>
        <a:bodyPr/>
        <a:lstStyle/>
        <a:p>
          <a:endParaRPr lang="en-US"/>
        </a:p>
      </dgm:t>
    </dgm:pt>
    <dgm:pt modelId="{543D20EA-ABDF-41BE-B1BA-9E55F82E978D}" type="pres">
      <dgm:prSet presAssocID="{0103E46A-4BF4-44D2-A60C-EBF81962E5A9}" presName="root" presStyleCnt="0">
        <dgm:presLayoutVars>
          <dgm:dir/>
          <dgm:resizeHandles val="exact"/>
        </dgm:presLayoutVars>
      </dgm:prSet>
      <dgm:spPr/>
    </dgm:pt>
    <dgm:pt modelId="{D1E008A3-ED8F-4A76-987B-393AC9D0DAD3}" type="pres">
      <dgm:prSet presAssocID="{56A3E8DC-E872-4812-A5C5-E057EC4F0B48}" presName="compNode" presStyleCnt="0"/>
      <dgm:spPr/>
    </dgm:pt>
    <dgm:pt modelId="{A6C2E0EC-4BFC-4667-A0E6-18012B17A435}" type="pres">
      <dgm:prSet presAssocID="{56A3E8DC-E872-4812-A5C5-E057EC4F0B48}" presName="bgRect" presStyleLbl="bgShp" presStyleIdx="0" presStyleCnt="4"/>
      <dgm:spPr/>
    </dgm:pt>
    <dgm:pt modelId="{6C527F59-E07D-41C0-BC23-E1980ED314D5}" type="pres">
      <dgm:prSet presAssocID="{56A3E8DC-E872-4812-A5C5-E057EC4F0B4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2D118126-F251-49A1-9303-9AAA86714785}" type="pres">
      <dgm:prSet presAssocID="{56A3E8DC-E872-4812-A5C5-E057EC4F0B48}" presName="spaceRect" presStyleCnt="0"/>
      <dgm:spPr/>
    </dgm:pt>
    <dgm:pt modelId="{0EA5E960-C2B8-441D-B73E-0E0CA069D4A5}" type="pres">
      <dgm:prSet presAssocID="{56A3E8DC-E872-4812-A5C5-E057EC4F0B48}" presName="parTx" presStyleLbl="revTx" presStyleIdx="0" presStyleCnt="4">
        <dgm:presLayoutVars>
          <dgm:chMax val="0"/>
          <dgm:chPref val="0"/>
        </dgm:presLayoutVars>
      </dgm:prSet>
      <dgm:spPr/>
    </dgm:pt>
    <dgm:pt modelId="{974237E5-6D3D-44D5-9D10-C25189797F55}" type="pres">
      <dgm:prSet presAssocID="{806CBBB5-C89A-4DAE-AE05-E93FF7771E2C}" presName="sibTrans" presStyleCnt="0"/>
      <dgm:spPr/>
    </dgm:pt>
    <dgm:pt modelId="{AB85965C-54DA-48A9-8E1A-EB4DA7A8D8BE}" type="pres">
      <dgm:prSet presAssocID="{BE843F63-2E39-4EDC-9940-34E115FC9DE5}" presName="compNode" presStyleCnt="0"/>
      <dgm:spPr/>
    </dgm:pt>
    <dgm:pt modelId="{38D08F73-E60C-483C-B478-3177433C846F}" type="pres">
      <dgm:prSet presAssocID="{BE843F63-2E39-4EDC-9940-34E115FC9DE5}" presName="bgRect" presStyleLbl="bgShp" presStyleIdx="1" presStyleCnt="4"/>
      <dgm:spPr/>
    </dgm:pt>
    <dgm:pt modelId="{CC78EFEC-58EB-4F84-A3E2-F2280EE2A164}" type="pres">
      <dgm:prSet presAssocID="{BE843F63-2E39-4EDC-9940-34E115FC9DE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A7988BD5-6ED7-48B3-9265-A03766D6674F}" type="pres">
      <dgm:prSet presAssocID="{BE843F63-2E39-4EDC-9940-34E115FC9DE5}" presName="spaceRect" presStyleCnt="0"/>
      <dgm:spPr/>
    </dgm:pt>
    <dgm:pt modelId="{70A24923-6410-404F-B4C2-FD69116DF402}" type="pres">
      <dgm:prSet presAssocID="{BE843F63-2E39-4EDC-9940-34E115FC9DE5}" presName="parTx" presStyleLbl="revTx" presStyleIdx="1" presStyleCnt="4">
        <dgm:presLayoutVars>
          <dgm:chMax val="0"/>
          <dgm:chPref val="0"/>
        </dgm:presLayoutVars>
      </dgm:prSet>
      <dgm:spPr/>
    </dgm:pt>
    <dgm:pt modelId="{B7468BE5-31B5-4E19-9DAA-8AECECCD9AA7}" type="pres">
      <dgm:prSet presAssocID="{226D88B0-4CC3-4858-BF69-B50141C1FCB4}" presName="sibTrans" presStyleCnt="0"/>
      <dgm:spPr/>
    </dgm:pt>
    <dgm:pt modelId="{A99E9B92-4D08-47EE-B232-0024A3F45C27}" type="pres">
      <dgm:prSet presAssocID="{239A7C4F-4FF1-4584-A197-6719B175F3B1}" presName="compNode" presStyleCnt="0"/>
      <dgm:spPr/>
    </dgm:pt>
    <dgm:pt modelId="{6B231F0C-FD4F-4BD6-BFF1-727F181837CD}" type="pres">
      <dgm:prSet presAssocID="{239A7C4F-4FF1-4584-A197-6719B175F3B1}" presName="bgRect" presStyleLbl="bgShp" presStyleIdx="2" presStyleCnt="4"/>
      <dgm:spPr/>
    </dgm:pt>
    <dgm:pt modelId="{8D17DCDF-F6FC-4AD1-B979-F2359D8C2818}" type="pres">
      <dgm:prSet presAssocID="{239A7C4F-4FF1-4584-A197-6719B175F3B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806AAFE4-7932-43FB-ACF6-BC17467D0F1A}" type="pres">
      <dgm:prSet presAssocID="{239A7C4F-4FF1-4584-A197-6719B175F3B1}" presName="spaceRect" presStyleCnt="0"/>
      <dgm:spPr/>
    </dgm:pt>
    <dgm:pt modelId="{9AF50719-3D36-4D30-9548-8B7269069E5E}" type="pres">
      <dgm:prSet presAssocID="{239A7C4F-4FF1-4584-A197-6719B175F3B1}" presName="parTx" presStyleLbl="revTx" presStyleIdx="2" presStyleCnt="4">
        <dgm:presLayoutVars>
          <dgm:chMax val="0"/>
          <dgm:chPref val="0"/>
        </dgm:presLayoutVars>
      </dgm:prSet>
      <dgm:spPr/>
    </dgm:pt>
    <dgm:pt modelId="{B3AF2F42-065C-4B3D-A14C-AC036FB4F041}" type="pres">
      <dgm:prSet presAssocID="{AFDF4CAC-174C-4578-A62A-763EAEACEFC0}" presName="sibTrans" presStyleCnt="0"/>
      <dgm:spPr/>
    </dgm:pt>
    <dgm:pt modelId="{F2301661-3314-4EA8-90E3-2D82ADE5FC05}" type="pres">
      <dgm:prSet presAssocID="{2B1C9C92-708B-47E0-B89B-32E59E24F489}" presName="compNode" presStyleCnt="0"/>
      <dgm:spPr/>
    </dgm:pt>
    <dgm:pt modelId="{6DAB3191-4945-4401-9916-0A349E11F9FF}" type="pres">
      <dgm:prSet presAssocID="{2B1C9C92-708B-47E0-B89B-32E59E24F489}" presName="bgRect" presStyleLbl="bgShp" presStyleIdx="3" presStyleCnt="4"/>
      <dgm:spPr/>
    </dgm:pt>
    <dgm:pt modelId="{F6AE49A4-39AE-456C-B88E-1B71C4273978}" type="pres">
      <dgm:prSet presAssocID="{2B1C9C92-708B-47E0-B89B-32E59E24F48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96F046F9-46F7-4AA0-8CFC-006A8086CBA5}" type="pres">
      <dgm:prSet presAssocID="{2B1C9C92-708B-47E0-B89B-32E59E24F489}" presName="spaceRect" presStyleCnt="0"/>
      <dgm:spPr/>
    </dgm:pt>
    <dgm:pt modelId="{D849D9E5-95FE-41C4-A9C7-9111E770E355}" type="pres">
      <dgm:prSet presAssocID="{2B1C9C92-708B-47E0-B89B-32E59E24F48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5F1D813-5749-4716-930E-088C29F583D4}" srcId="{0103E46A-4BF4-44D2-A60C-EBF81962E5A9}" destId="{239A7C4F-4FF1-4584-A197-6719B175F3B1}" srcOrd="2" destOrd="0" parTransId="{3D0A0ED6-2F26-4599-82C1-983C7D4DB2B8}" sibTransId="{AFDF4CAC-174C-4578-A62A-763EAEACEFC0}"/>
    <dgm:cxn modelId="{2708493E-F4D7-4966-8B85-7A9C72CBECD1}" srcId="{0103E46A-4BF4-44D2-A60C-EBF81962E5A9}" destId="{2B1C9C92-708B-47E0-B89B-32E59E24F489}" srcOrd="3" destOrd="0" parTransId="{953A0A21-E32A-49FA-B7B3-C1C753EA3141}" sibTransId="{A2BFA9C7-A7B5-426E-AB30-DB8175A575FF}"/>
    <dgm:cxn modelId="{7D49214E-32CF-4E97-9642-46DBDDF5732D}" type="presOf" srcId="{0103E46A-4BF4-44D2-A60C-EBF81962E5A9}" destId="{543D20EA-ABDF-41BE-B1BA-9E55F82E978D}" srcOrd="0" destOrd="0" presId="urn:microsoft.com/office/officeart/2018/2/layout/IconVerticalSolidList"/>
    <dgm:cxn modelId="{0A2E1277-88E5-45F5-96AF-C10039CEC409}" srcId="{0103E46A-4BF4-44D2-A60C-EBF81962E5A9}" destId="{BE843F63-2E39-4EDC-9940-34E115FC9DE5}" srcOrd="1" destOrd="0" parTransId="{B790658E-5C62-4F34-B2BC-81EF6E6E49B9}" sibTransId="{226D88B0-4CC3-4858-BF69-B50141C1FCB4}"/>
    <dgm:cxn modelId="{E492DB7D-7306-4EF5-B568-0AE0D1D45693}" type="presOf" srcId="{BE843F63-2E39-4EDC-9940-34E115FC9DE5}" destId="{70A24923-6410-404F-B4C2-FD69116DF402}" srcOrd="0" destOrd="0" presId="urn:microsoft.com/office/officeart/2018/2/layout/IconVerticalSolidList"/>
    <dgm:cxn modelId="{77673B84-0522-4371-BC01-3A6937506034}" type="presOf" srcId="{56A3E8DC-E872-4812-A5C5-E057EC4F0B48}" destId="{0EA5E960-C2B8-441D-B73E-0E0CA069D4A5}" srcOrd="0" destOrd="0" presId="urn:microsoft.com/office/officeart/2018/2/layout/IconVerticalSolidList"/>
    <dgm:cxn modelId="{0B8CDAAE-A2C0-4FA6-993E-4405B958C643}" type="presOf" srcId="{239A7C4F-4FF1-4584-A197-6719B175F3B1}" destId="{9AF50719-3D36-4D30-9548-8B7269069E5E}" srcOrd="0" destOrd="0" presId="urn:microsoft.com/office/officeart/2018/2/layout/IconVerticalSolidList"/>
    <dgm:cxn modelId="{EB8490B6-5AC1-435E-BAB3-0F48661AD7DF}" type="presOf" srcId="{2B1C9C92-708B-47E0-B89B-32E59E24F489}" destId="{D849D9E5-95FE-41C4-A9C7-9111E770E355}" srcOrd="0" destOrd="0" presId="urn:microsoft.com/office/officeart/2018/2/layout/IconVerticalSolidList"/>
    <dgm:cxn modelId="{68CB1EF8-3EC2-40D1-B943-96F32B7C19A4}" srcId="{0103E46A-4BF4-44D2-A60C-EBF81962E5A9}" destId="{56A3E8DC-E872-4812-A5C5-E057EC4F0B48}" srcOrd="0" destOrd="0" parTransId="{9529E5D4-D66F-46CF-8D48-522C49407B87}" sibTransId="{806CBBB5-C89A-4DAE-AE05-E93FF7771E2C}"/>
    <dgm:cxn modelId="{AA06BB12-1EF3-4CE4-A6F0-003C908F77A7}" type="presParOf" srcId="{543D20EA-ABDF-41BE-B1BA-9E55F82E978D}" destId="{D1E008A3-ED8F-4A76-987B-393AC9D0DAD3}" srcOrd="0" destOrd="0" presId="urn:microsoft.com/office/officeart/2018/2/layout/IconVerticalSolidList"/>
    <dgm:cxn modelId="{D254E23B-9058-461D-AD61-41403110CB96}" type="presParOf" srcId="{D1E008A3-ED8F-4A76-987B-393AC9D0DAD3}" destId="{A6C2E0EC-4BFC-4667-A0E6-18012B17A435}" srcOrd="0" destOrd="0" presId="urn:microsoft.com/office/officeart/2018/2/layout/IconVerticalSolidList"/>
    <dgm:cxn modelId="{ED729081-A274-4780-885C-CB6ED2471A2A}" type="presParOf" srcId="{D1E008A3-ED8F-4A76-987B-393AC9D0DAD3}" destId="{6C527F59-E07D-41C0-BC23-E1980ED314D5}" srcOrd="1" destOrd="0" presId="urn:microsoft.com/office/officeart/2018/2/layout/IconVerticalSolidList"/>
    <dgm:cxn modelId="{878B87AB-0CE2-42B6-BFDE-2A80F50907EA}" type="presParOf" srcId="{D1E008A3-ED8F-4A76-987B-393AC9D0DAD3}" destId="{2D118126-F251-49A1-9303-9AAA86714785}" srcOrd="2" destOrd="0" presId="urn:microsoft.com/office/officeart/2018/2/layout/IconVerticalSolidList"/>
    <dgm:cxn modelId="{1AE041FE-18AB-4CAB-9BC0-93F789C56175}" type="presParOf" srcId="{D1E008A3-ED8F-4A76-987B-393AC9D0DAD3}" destId="{0EA5E960-C2B8-441D-B73E-0E0CA069D4A5}" srcOrd="3" destOrd="0" presId="urn:microsoft.com/office/officeart/2018/2/layout/IconVerticalSolidList"/>
    <dgm:cxn modelId="{939A727F-D338-471A-A09A-8AB14217398B}" type="presParOf" srcId="{543D20EA-ABDF-41BE-B1BA-9E55F82E978D}" destId="{974237E5-6D3D-44D5-9D10-C25189797F55}" srcOrd="1" destOrd="0" presId="urn:microsoft.com/office/officeart/2018/2/layout/IconVerticalSolidList"/>
    <dgm:cxn modelId="{CA91E1C3-1DE6-4C15-B086-2E66BFA8CFDB}" type="presParOf" srcId="{543D20EA-ABDF-41BE-B1BA-9E55F82E978D}" destId="{AB85965C-54DA-48A9-8E1A-EB4DA7A8D8BE}" srcOrd="2" destOrd="0" presId="urn:microsoft.com/office/officeart/2018/2/layout/IconVerticalSolidList"/>
    <dgm:cxn modelId="{FFE5FC9C-64EC-43B5-83A5-B40EE70E5BDE}" type="presParOf" srcId="{AB85965C-54DA-48A9-8E1A-EB4DA7A8D8BE}" destId="{38D08F73-E60C-483C-B478-3177433C846F}" srcOrd="0" destOrd="0" presId="urn:microsoft.com/office/officeart/2018/2/layout/IconVerticalSolidList"/>
    <dgm:cxn modelId="{E6DFF8C3-1705-40A2-829E-9CF1BB8878E3}" type="presParOf" srcId="{AB85965C-54DA-48A9-8E1A-EB4DA7A8D8BE}" destId="{CC78EFEC-58EB-4F84-A3E2-F2280EE2A164}" srcOrd="1" destOrd="0" presId="urn:microsoft.com/office/officeart/2018/2/layout/IconVerticalSolidList"/>
    <dgm:cxn modelId="{001585C3-238B-41BA-AE08-AAD3D57EC6C1}" type="presParOf" srcId="{AB85965C-54DA-48A9-8E1A-EB4DA7A8D8BE}" destId="{A7988BD5-6ED7-48B3-9265-A03766D6674F}" srcOrd="2" destOrd="0" presId="urn:microsoft.com/office/officeart/2018/2/layout/IconVerticalSolidList"/>
    <dgm:cxn modelId="{87084D89-4ED1-4041-9133-8EA29FC788C7}" type="presParOf" srcId="{AB85965C-54DA-48A9-8E1A-EB4DA7A8D8BE}" destId="{70A24923-6410-404F-B4C2-FD69116DF402}" srcOrd="3" destOrd="0" presId="urn:microsoft.com/office/officeart/2018/2/layout/IconVerticalSolidList"/>
    <dgm:cxn modelId="{013DEF5C-1C26-4CDA-9230-4A77148C9480}" type="presParOf" srcId="{543D20EA-ABDF-41BE-B1BA-9E55F82E978D}" destId="{B7468BE5-31B5-4E19-9DAA-8AECECCD9AA7}" srcOrd="3" destOrd="0" presId="urn:microsoft.com/office/officeart/2018/2/layout/IconVerticalSolidList"/>
    <dgm:cxn modelId="{10DEA3A1-25FB-4F3A-8944-7C69DE930BFF}" type="presParOf" srcId="{543D20EA-ABDF-41BE-B1BA-9E55F82E978D}" destId="{A99E9B92-4D08-47EE-B232-0024A3F45C27}" srcOrd="4" destOrd="0" presId="urn:microsoft.com/office/officeart/2018/2/layout/IconVerticalSolidList"/>
    <dgm:cxn modelId="{FAB9FD7F-50F8-489F-BF47-8B8BAE55D6E5}" type="presParOf" srcId="{A99E9B92-4D08-47EE-B232-0024A3F45C27}" destId="{6B231F0C-FD4F-4BD6-BFF1-727F181837CD}" srcOrd="0" destOrd="0" presId="urn:microsoft.com/office/officeart/2018/2/layout/IconVerticalSolidList"/>
    <dgm:cxn modelId="{92F8AF0A-E3F3-4AA1-9A4D-EB838FF5BF7F}" type="presParOf" srcId="{A99E9B92-4D08-47EE-B232-0024A3F45C27}" destId="{8D17DCDF-F6FC-4AD1-B979-F2359D8C2818}" srcOrd="1" destOrd="0" presId="urn:microsoft.com/office/officeart/2018/2/layout/IconVerticalSolidList"/>
    <dgm:cxn modelId="{F4F5F639-3729-4D38-89D1-1BAED70D75BB}" type="presParOf" srcId="{A99E9B92-4D08-47EE-B232-0024A3F45C27}" destId="{806AAFE4-7932-43FB-ACF6-BC17467D0F1A}" srcOrd="2" destOrd="0" presId="urn:microsoft.com/office/officeart/2018/2/layout/IconVerticalSolidList"/>
    <dgm:cxn modelId="{B444C705-3DB1-4391-9302-D89CD45A8175}" type="presParOf" srcId="{A99E9B92-4D08-47EE-B232-0024A3F45C27}" destId="{9AF50719-3D36-4D30-9548-8B7269069E5E}" srcOrd="3" destOrd="0" presId="urn:microsoft.com/office/officeart/2018/2/layout/IconVerticalSolidList"/>
    <dgm:cxn modelId="{44A6A2A1-3084-4FBA-9F30-C8B66C015342}" type="presParOf" srcId="{543D20EA-ABDF-41BE-B1BA-9E55F82E978D}" destId="{B3AF2F42-065C-4B3D-A14C-AC036FB4F041}" srcOrd="5" destOrd="0" presId="urn:microsoft.com/office/officeart/2018/2/layout/IconVerticalSolidList"/>
    <dgm:cxn modelId="{F2E977A4-8F95-41FF-A2A1-4334C75B10E6}" type="presParOf" srcId="{543D20EA-ABDF-41BE-B1BA-9E55F82E978D}" destId="{F2301661-3314-4EA8-90E3-2D82ADE5FC05}" srcOrd="6" destOrd="0" presId="urn:microsoft.com/office/officeart/2018/2/layout/IconVerticalSolidList"/>
    <dgm:cxn modelId="{AF7B4BF6-A8C6-4FFB-B7BF-69585D1A46C0}" type="presParOf" srcId="{F2301661-3314-4EA8-90E3-2D82ADE5FC05}" destId="{6DAB3191-4945-4401-9916-0A349E11F9FF}" srcOrd="0" destOrd="0" presId="urn:microsoft.com/office/officeart/2018/2/layout/IconVerticalSolidList"/>
    <dgm:cxn modelId="{56B176FC-E84D-4668-9FD7-FE9F595A5DAF}" type="presParOf" srcId="{F2301661-3314-4EA8-90E3-2D82ADE5FC05}" destId="{F6AE49A4-39AE-456C-B88E-1B71C4273978}" srcOrd="1" destOrd="0" presId="urn:microsoft.com/office/officeart/2018/2/layout/IconVerticalSolidList"/>
    <dgm:cxn modelId="{40A91FF4-4C45-4BB9-9A58-0FEE88D440C6}" type="presParOf" srcId="{F2301661-3314-4EA8-90E3-2D82ADE5FC05}" destId="{96F046F9-46F7-4AA0-8CFC-006A8086CBA5}" srcOrd="2" destOrd="0" presId="urn:microsoft.com/office/officeart/2018/2/layout/IconVerticalSolidList"/>
    <dgm:cxn modelId="{DE457662-A4F1-4BB7-8712-551AF877DC4C}" type="presParOf" srcId="{F2301661-3314-4EA8-90E3-2D82ADE5FC05}" destId="{D849D9E5-95FE-41C4-A9C7-9111E770E3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969C72-5CEA-47A0-9F44-BF389B8040F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374FC0-658A-4840-AB24-F3A494DD3898}">
      <dgm:prSet/>
      <dgm:spPr/>
      <dgm:t>
        <a:bodyPr/>
        <a:lstStyle/>
        <a:p>
          <a:r>
            <a:rPr lang="en-US" b="0" i="0"/>
            <a:t>Goal: Build a time-series forecasting pipeline using Ridge Regression, 1D-CNN, and GRU, plus an edge decision agent. </a:t>
          </a:r>
          <a:endParaRPr lang="en-US"/>
        </a:p>
      </dgm:t>
    </dgm:pt>
    <dgm:pt modelId="{495D7F3E-4F27-4AB3-88F1-EAD126A7F057}" type="parTrans" cxnId="{C72FB9A3-F9CD-448F-9A86-98C7758F7B6C}">
      <dgm:prSet/>
      <dgm:spPr/>
      <dgm:t>
        <a:bodyPr/>
        <a:lstStyle/>
        <a:p>
          <a:endParaRPr lang="en-US"/>
        </a:p>
      </dgm:t>
    </dgm:pt>
    <dgm:pt modelId="{8B27395E-1EBB-4062-BF8C-77C414EC58A1}" type="sibTrans" cxnId="{C72FB9A3-F9CD-448F-9A86-98C7758F7B6C}">
      <dgm:prSet/>
      <dgm:spPr/>
      <dgm:t>
        <a:bodyPr/>
        <a:lstStyle/>
        <a:p>
          <a:endParaRPr lang="en-US"/>
        </a:p>
      </dgm:t>
    </dgm:pt>
    <dgm:pt modelId="{E0294541-9CAB-406B-A914-DC59C9129687}">
      <dgm:prSet/>
      <dgm:spPr/>
      <dgm:t>
        <a:bodyPr/>
        <a:lstStyle/>
        <a:p>
          <a:r>
            <a:rPr lang="en-US" b="0" i="0"/>
            <a:t>Application: Predict household appliance energy consumption and simulate real-time load shedding via an Edge Controller. </a:t>
          </a:r>
          <a:endParaRPr lang="en-US"/>
        </a:p>
      </dgm:t>
    </dgm:pt>
    <dgm:pt modelId="{414C4A5E-F53E-4389-B18A-264943B13E59}" type="parTrans" cxnId="{41187989-C33C-45FB-995A-7B076D2807F7}">
      <dgm:prSet/>
      <dgm:spPr/>
      <dgm:t>
        <a:bodyPr/>
        <a:lstStyle/>
        <a:p>
          <a:endParaRPr lang="en-US"/>
        </a:p>
      </dgm:t>
    </dgm:pt>
    <dgm:pt modelId="{4C716F62-721B-47CF-9A81-22B69ABEDB1F}" type="sibTrans" cxnId="{41187989-C33C-45FB-995A-7B076D2807F7}">
      <dgm:prSet/>
      <dgm:spPr/>
      <dgm:t>
        <a:bodyPr/>
        <a:lstStyle/>
        <a:p>
          <a:endParaRPr lang="en-US"/>
        </a:p>
      </dgm:t>
    </dgm:pt>
    <dgm:pt modelId="{DE52AD40-E82E-4C70-AED9-E9E878762DAE}">
      <dgm:prSet/>
      <dgm:spPr/>
      <dgm:t>
        <a:bodyPr/>
        <a:lstStyle/>
        <a:p>
          <a:r>
            <a:rPr lang="en-US" b="0" i="0"/>
            <a:t>Constraint: Manage dynamic time-series patterns using windowed preprocessing and ensure reliable edge predictions.</a:t>
          </a:r>
          <a:endParaRPr lang="en-US"/>
        </a:p>
      </dgm:t>
    </dgm:pt>
    <dgm:pt modelId="{BEF87DD1-DA23-48A8-8B6B-D97C843B8394}" type="parTrans" cxnId="{0CF8EA21-86FE-4AFB-8FD3-ABA9EDC5C2F2}">
      <dgm:prSet/>
      <dgm:spPr/>
      <dgm:t>
        <a:bodyPr/>
        <a:lstStyle/>
        <a:p>
          <a:endParaRPr lang="en-US"/>
        </a:p>
      </dgm:t>
    </dgm:pt>
    <dgm:pt modelId="{9D3E3ED3-B4E6-4930-898D-E96FD95BDD58}" type="sibTrans" cxnId="{0CF8EA21-86FE-4AFB-8FD3-ABA9EDC5C2F2}">
      <dgm:prSet/>
      <dgm:spPr/>
      <dgm:t>
        <a:bodyPr/>
        <a:lstStyle/>
        <a:p>
          <a:endParaRPr lang="en-US"/>
        </a:p>
      </dgm:t>
    </dgm:pt>
    <dgm:pt modelId="{D4E33F1E-2647-48EB-A60D-4FF1D8C0F70E}" type="pres">
      <dgm:prSet presAssocID="{ED969C72-5CEA-47A0-9F44-BF389B8040FC}" presName="root" presStyleCnt="0">
        <dgm:presLayoutVars>
          <dgm:dir/>
          <dgm:resizeHandles val="exact"/>
        </dgm:presLayoutVars>
      </dgm:prSet>
      <dgm:spPr/>
    </dgm:pt>
    <dgm:pt modelId="{5717201D-ABA5-42B8-8B22-E58C961E3509}" type="pres">
      <dgm:prSet presAssocID="{79374FC0-658A-4840-AB24-F3A494DD3898}" presName="compNode" presStyleCnt="0"/>
      <dgm:spPr/>
    </dgm:pt>
    <dgm:pt modelId="{93578114-6E97-43FA-A454-2004871EA26D}" type="pres">
      <dgm:prSet presAssocID="{79374FC0-658A-4840-AB24-F3A494DD3898}" presName="bgRect" presStyleLbl="bgShp" presStyleIdx="0" presStyleCnt="3"/>
      <dgm:spPr/>
    </dgm:pt>
    <dgm:pt modelId="{1A5C3EC0-986E-4E5F-A0AF-44C27C33B6B9}" type="pres">
      <dgm:prSet presAssocID="{79374FC0-658A-4840-AB24-F3A494DD389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51E130C2-7390-4EFD-8551-CB67186DA74E}" type="pres">
      <dgm:prSet presAssocID="{79374FC0-658A-4840-AB24-F3A494DD3898}" presName="spaceRect" presStyleCnt="0"/>
      <dgm:spPr/>
    </dgm:pt>
    <dgm:pt modelId="{49F576AE-936C-4899-9D06-06C4545C78A4}" type="pres">
      <dgm:prSet presAssocID="{79374FC0-658A-4840-AB24-F3A494DD3898}" presName="parTx" presStyleLbl="revTx" presStyleIdx="0" presStyleCnt="3">
        <dgm:presLayoutVars>
          <dgm:chMax val="0"/>
          <dgm:chPref val="0"/>
        </dgm:presLayoutVars>
      </dgm:prSet>
      <dgm:spPr/>
    </dgm:pt>
    <dgm:pt modelId="{DF1856EA-6479-42E2-9475-3FD16F5F69FF}" type="pres">
      <dgm:prSet presAssocID="{8B27395E-1EBB-4062-BF8C-77C414EC58A1}" presName="sibTrans" presStyleCnt="0"/>
      <dgm:spPr/>
    </dgm:pt>
    <dgm:pt modelId="{8A9F118F-4360-4FCD-8385-3372FA2BC6B5}" type="pres">
      <dgm:prSet presAssocID="{E0294541-9CAB-406B-A914-DC59C9129687}" presName="compNode" presStyleCnt="0"/>
      <dgm:spPr/>
    </dgm:pt>
    <dgm:pt modelId="{96B5ECD5-E3C1-491E-8069-F45C5D74F7E0}" type="pres">
      <dgm:prSet presAssocID="{E0294541-9CAB-406B-A914-DC59C9129687}" presName="bgRect" presStyleLbl="bgShp" presStyleIdx="1" presStyleCnt="3"/>
      <dgm:spPr/>
    </dgm:pt>
    <dgm:pt modelId="{32C25B75-E6DD-49C8-B070-4EDF98903B9E}" type="pres">
      <dgm:prSet presAssocID="{E0294541-9CAB-406B-A914-DC59C912968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1A2B035-9DCA-439C-AB65-C543681A6040}" type="pres">
      <dgm:prSet presAssocID="{E0294541-9CAB-406B-A914-DC59C9129687}" presName="spaceRect" presStyleCnt="0"/>
      <dgm:spPr/>
    </dgm:pt>
    <dgm:pt modelId="{E7A29CD5-5F79-4983-AF10-815FB9834234}" type="pres">
      <dgm:prSet presAssocID="{E0294541-9CAB-406B-A914-DC59C9129687}" presName="parTx" presStyleLbl="revTx" presStyleIdx="1" presStyleCnt="3">
        <dgm:presLayoutVars>
          <dgm:chMax val="0"/>
          <dgm:chPref val="0"/>
        </dgm:presLayoutVars>
      </dgm:prSet>
      <dgm:spPr/>
    </dgm:pt>
    <dgm:pt modelId="{6D90D1A0-E131-4781-AE29-9238190A9412}" type="pres">
      <dgm:prSet presAssocID="{4C716F62-721B-47CF-9A81-22B69ABEDB1F}" presName="sibTrans" presStyleCnt="0"/>
      <dgm:spPr/>
    </dgm:pt>
    <dgm:pt modelId="{8C61453E-F4D6-407C-AB09-FF980B524547}" type="pres">
      <dgm:prSet presAssocID="{DE52AD40-E82E-4C70-AED9-E9E878762DAE}" presName="compNode" presStyleCnt="0"/>
      <dgm:spPr/>
    </dgm:pt>
    <dgm:pt modelId="{3A4BA0C6-F3BE-4B78-BC46-92ECF864261A}" type="pres">
      <dgm:prSet presAssocID="{DE52AD40-E82E-4C70-AED9-E9E878762DAE}" presName="bgRect" presStyleLbl="bgShp" presStyleIdx="2" presStyleCnt="3"/>
      <dgm:spPr/>
    </dgm:pt>
    <dgm:pt modelId="{E94196B0-869E-4C69-9BC0-7C1BB875812B}" type="pres">
      <dgm:prSet presAssocID="{DE52AD40-E82E-4C70-AED9-E9E878762DA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B9254DA0-1F90-4782-BB05-CB09B18D7C5D}" type="pres">
      <dgm:prSet presAssocID="{DE52AD40-E82E-4C70-AED9-E9E878762DAE}" presName="spaceRect" presStyleCnt="0"/>
      <dgm:spPr/>
    </dgm:pt>
    <dgm:pt modelId="{E31BC10C-EEE9-4AA6-8E22-14B41BFB825B}" type="pres">
      <dgm:prSet presAssocID="{DE52AD40-E82E-4C70-AED9-E9E878762DA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CF8EA21-86FE-4AFB-8FD3-ABA9EDC5C2F2}" srcId="{ED969C72-5CEA-47A0-9F44-BF389B8040FC}" destId="{DE52AD40-E82E-4C70-AED9-E9E878762DAE}" srcOrd="2" destOrd="0" parTransId="{BEF87DD1-DA23-48A8-8B6B-D97C843B8394}" sibTransId="{9D3E3ED3-B4E6-4930-898D-E96FD95BDD58}"/>
    <dgm:cxn modelId="{768CC345-C027-4AF9-9F1A-49004A2F54D3}" type="presOf" srcId="{ED969C72-5CEA-47A0-9F44-BF389B8040FC}" destId="{D4E33F1E-2647-48EB-A60D-4FF1D8C0F70E}" srcOrd="0" destOrd="0" presId="urn:microsoft.com/office/officeart/2018/2/layout/IconVerticalSolidList"/>
    <dgm:cxn modelId="{3D31A14F-B619-47AE-A62A-FF7DF1F30E0A}" type="presOf" srcId="{79374FC0-658A-4840-AB24-F3A494DD3898}" destId="{49F576AE-936C-4899-9D06-06C4545C78A4}" srcOrd="0" destOrd="0" presId="urn:microsoft.com/office/officeart/2018/2/layout/IconVerticalSolidList"/>
    <dgm:cxn modelId="{5610A085-E098-45CA-8466-C0880E1A5E59}" type="presOf" srcId="{DE52AD40-E82E-4C70-AED9-E9E878762DAE}" destId="{E31BC10C-EEE9-4AA6-8E22-14B41BFB825B}" srcOrd="0" destOrd="0" presId="urn:microsoft.com/office/officeart/2018/2/layout/IconVerticalSolidList"/>
    <dgm:cxn modelId="{41187989-C33C-45FB-995A-7B076D2807F7}" srcId="{ED969C72-5CEA-47A0-9F44-BF389B8040FC}" destId="{E0294541-9CAB-406B-A914-DC59C9129687}" srcOrd="1" destOrd="0" parTransId="{414C4A5E-F53E-4389-B18A-264943B13E59}" sibTransId="{4C716F62-721B-47CF-9A81-22B69ABEDB1F}"/>
    <dgm:cxn modelId="{C72FB9A3-F9CD-448F-9A86-98C7758F7B6C}" srcId="{ED969C72-5CEA-47A0-9F44-BF389B8040FC}" destId="{79374FC0-658A-4840-AB24-F3A494DD3898}" srcOrd="0" destOrd="0" parTransId="{495D7F3E-4F27-4AB3-88F1-EAD126A7F057}" sibTransId="{8B27395E-1EBB-4062-BF8C-77C414EC58A1}"/>
    <dgm:cxn modelId="{00C604F0-8B57-430D-B2DC-A9A4A84EAA5A}" type="presOf" srcId="{E0294541-9CAB-406B-A914-DC59C9129687}" destId="{E7A29CD5-5F79-4983-AF10-815FB9834234}" srcOrd="0" destOrd="0" presId="urn:microsoft.com/office/officeart/2018/2/layout/IconVerticalSolidList"/>
    <dgm:cxn modelId="{A3CB92C7-82C3-4B4F-A99B-5508D540AF58}" type="presParOf" srcId="{D4E33F1E-2647-48EB-A60D-4FF1D8C0F70E}" destId="{5717201D-ABA5-42B8-8B22-E58C961E3509}" srcOrd="0" destOrd="0" presId="urn:microsoft.com/office/officeart/2018/2/layout/IconVerticalSolidList"/>
    <dgm:cxn modelId="{9FAEB8FC-1F5E-4689-8F8B-A8F381440A3B}" type="presParOf" srcId="{5717201D-ABA5-42B8-8B22-E58C961E3509}" destId="{93578114-6E97-43FA-A454-2004871EA26D}" srcOrd="0" destOrd="0" presId="urn:microsoft.com/office/officeart/2018/2/layout/IconVerticalSolidList"/>
    <dgm:cxn modelId="{041E3B9B-53EA-48AC-BC13-2C5A22598D76}" type="presParOf" srcId="{5717201D-ABA5-42B8-8B22-E58C961E3509}" destId="{1A5C3EC0-986E-4E5F-A0AF-44C27C33B6B9}" srcOrd="1" destOrd="0" presId="urn:microsoft.com/office/officeart/2018/2/layout/IconVerticalSolidList"/>
    <dgm:cxn modelId="{E330EDAE-C8CD-4D63-A79D-8BE981056575}" type="presParOf" srcId="{5717201D-ABA5-42B8-8B22-E58C961E3509}" destId="{51E130C2-7390-4EFD-8551-CB67186DA74E}" srcOrd="2" destOrd="0" presId="urn:microsoft.com/office/officeart/2018/2/layout/IconVerticalSolidList"/>
    <dgm:cxn modelId="{DA8B380F-C0A6-4D1E-BF0C-A1B6AFA393AE}" type="presParOf" srcId="{5717201D-ABA5-42B8-8B22-E58C961E3509}" destId="{49F576AE-936C-4899-9D06-06C4545C78A4}" srcOrd="3" destOrd="0" presId="urn:microsoft.com/office/officeart/2018/2/layout/IconVerticalSolidList"/>
    <dgm:cxn modelId="{649BC1C7-F111-434E-A3C3-C0E9E79AFE83}" type="presParOf" srcId="{D4E33F1E-2647-48EB-A60D-4FF1D8C0F70E}" destId="{DF1856EA-6479-42E2-9475-3FD16F5F69FF}" srcOrd="1" destOrd="0" presId="urn:microsoft.com/office/officeart/2018/2/layout/IconVerticalSolidList"/>
    <dgm:cxn modelId="{0327CBD8-801D-48F9-81BB-6A109E2E8F6F}" type="presParOf" srcId="{D4E33F1E-2647-48EB-A60D-4FF1D8C0F70E}" destId="{8A9F118F-4360-4FCD-8385-3372FA2BC6B5}" srcOrd="2" destOrd="0" presId="urn:microsoft.com/office/officeart/2018/2/layout/IconVerticalSolidList"/>
    <dgm:cxn modelId="{1FAD574A-3301-432D-AEA3-A41DD6AD9C4D}" type="presParOf" srcId="{8A9F118F-4360-4FCD-8385-3372FA2BC6B5}" destId="{96B5ECD5-E3C1-491E-8069-F45C5D74F7E0}" srcOrd="0" destOrd="0" presId="urn:microsoft.com/office/officeart/2018/2/layout/IconVerticalSolidList"/>
    <dgm:cxn modelId="{118C5C9D-8172-42B7-9933-E3E683C11052}" type="presParOf" srcId="{8A9F118F-4360-4FCD-8385-3372FA2BC6B5}" destId="{32C25B75-E6DD-49C8-B070-4EDF98903B9E}" srcOrd="1" destOrd="0" presId="urn:microsoft.com/office/officeart/2018/2/layout/IconVerticalSolidList"/>
    <dgm:cxn modelId="{CCF01F92-9685-43C0-8A3C-3276081BB8C1}" type="presParOf" srcId="{8A9F118F-4360-4FCD-8385-3372FA2BC6B5}" destId="{71A2B035-9DCA-439C-AB65-C543681A6040}" srcOrd="2" destOrd="0" presId="urn:microsoft.com/office/officeart/2018/2/layout/IconVerticalSolidList"/>
    <dgm:cxn modelId="{34CA9523-153E-4EE6-9F0C-FF7AF0D7CC64}" type="presParOf" srcId="{8A9F118F-4360-4FCD-8385-3372FA2BC6B5}" destId="{E7A29CD5-5F79-4983-AF10-815FB9834234}" srcOrd="3" destOrd="0" presId="urn:microsoft.com/office/officeart/2018/2/layout/IconVerticalSolidList"/>
    <dgm:cxn modelId="{3A36A955-04EA-4925-A89F-D4B3A7F25804}" type="presParOf" srcId="{D4E33F1E-2647-48EB-A60D-4FF1D8C0F70E}" destId="{6D90D1A0-E131-4781-AE29-9238190A9412}" srcOrd="3" destOrd="0" presId="urn:microsoft.com/office/officeart/2018/2/layout/IconVerticalSolidList"/>
    <dgm:cxn modelId="{C49EFB4C-D861-4CCC-9226-3387633E48D4}" type="presParOf" srcId="{D4E33F1E-2647-48EB-A60D-4FF1D8C0F70E}" destId="{8C61453E-F4D6-407C-AB09-FF980B524547}" srcOrd="4" destOrd="0" presId="urn:microsoft.com/office/officeart/2018/2/layout/IconVerticalSolidList"/>
    <dgm:cxn modelId="{68E12CC4-97A9-4EF2-961C-9A4FE929CB72}" type="presParOf" srcId="{8C61453E-F4D6-407C-AB09-FF980B524547}" destId="{3A4BA0C6-F3BE-4B78-BC46-92ECF864261A}" srcOrd="0" destOrd="0" presId="urn:microsoft.com/office/officeart/2018/2/layout/IconVerticalSolidList"/>
    <dgm:cxn modelId="{E1E670DA-61D4-4E83-BACC-A0C809449759}" type="presParOf" srcId="{8C61453E-F4D6-407C-AB09-FF980B524547}" destId="{E94196B0-869E-4C69-9BC0-7C1BB875812B}" srcOrd="1" destOrd="0" presId="urn:microsoft.com/office/officeart/2018/2/layout/IconVerticalSolidList"/>
    <dgm:cxn modelId="{15360C51-BE87-41F4-B852-2059FE982BF8}" type="presParOf" srcId="{8C61453E-F4D6-407C-AB09-FF980B524547}" destId="{B9254DA0-1F90-4782-BB05-CB09B18D7C5D}" srcOrd="2" destOrd="0" presId="urn:microsoft.com/office/officeart/2018/2/layout/IconVerticalSolidList"/>
    <dgm:cxn modelId="{792CA9E6-8A6A-4297-AE35-612D989BDED4}" type="presParOf" srcId="{8C61453E-F4D6-407C-AB09-FF980B524547}" destId="{E31BC10C-EEE9-4AA6-8E22-14B41BFB825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9C227FC-8B10-4A26-B407-0329E2516C1E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33AF20D-150F-418D-985F-D151FB81373F}">
      <dgm:prSet/>
      <dgm:spPr/>
      <dgm:t>
        <a:bodyPr/>
        <a:lstStyle/>
        <a:p>
          <a:r>
            <a:rPr lang="en-US" b="0" i="0" dirty="0">
              <a:solidFill>
                <a:schemeClr val="bg1">
                  <a:lumMod val="75000"/>
                </a:schemeClr>
              </a:solidFill>
            </a:rPr>
            <a:t>Applied Robust Scaling to reduce impact of spikes and outliers in sensor readings. 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97B812B6-7C7E-4079-A590-D7747B9D8CED}" type="parTrans" cxnId="{82D2E3BA-29FD-4BD9-BAAF-38385E7B255B}">
      <dgm:prSet/>
      <dgm:spPr/>
      <dgm:t>
        <a:bodyPr/>
        <a:lstStyle/>
        <a:p>
          <a:endParaRPr lang="en-US"/>
        </a:p>
      </dgm:t>
    </dgm:pt>
    <dgm:pt modelId="{8ED3A57A-59E1-4820-8D63-BA0DF150E85F}" type="sibTrans" cxnId="{82D2E3BA-29FD-4BD9-BAAF-38385E7B255B}">
      <dgm:prSet/>
      <dgm:spPr/>
      <dgm:t>
        <a:bodyPr/>
        <a:lstStyle/>
        <a:p>
          <a:endParaRPr lang="en-US"/>
        </a:p>
      </dgm:t>
    </dgm:pt>
    <dgm:pt modelId="{85B22BCD-79D7-4E17-858E-04C8398BB557}">
      <dgm:prSet/>
      <dgm:spPr/>
      <dgm:t>
        <a:bodyPr/>
        <a:lstStyle/>
        <a:p>
          <a:r>
            <a:rPr lang="en-US" b="0" i="0" dirty="0">
              <a:solidFill>
                <a:schemeClr val="bg1">
                  <a:lumMod val="75000"/>
                </a:schemeClr>
              </a:solidFill>
            </a:rPr>
            <a:t>Converted tabular telemetry into windowed time-series sequences for temporal learning. 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C7417349-158F-4B0D-95A9-5C536D55583A}" type="parTrans" cxnId="{41A201A6-7A26-4AEE-B550-A0779BE66970}">
      <dgm:prSet/>
      <dgm:spPr/>
      <dgm:t>
        <a:bodyPr/>
        <a:lstStyle/>
        <a:p>
          <a:endParaRPr lang="en-US"/>
        </a:p>
      </dgm:t>
    </dgm:pt>
    <dgm:pt modelId="{62E7CF1B-A164-4672-A4CA-32A30344D271}" type="sibTrans" cxnId="{41A201A6-7A26-4AEE-B550-A0779BE66970}">
      <dgm:prSet/>
      <dgm:spPr/>
      <dgm:t>
        <a:bodyPr/>
        <a:lstStyle/>
        <a:p>
          <a:endParaRPr lang="en-US"/>
        </a:p>
      </dgm:t>
    </dgm:pt>
    <dgm:pt modelId="{8206DAC6-9AD9-4F06-B99D-8B82C3FF9023}">
      <dgm:prSet/>
      <dgm:spPr/>
      <dgm:t>
        <a:bodyPr/>
        <a:lstStyle/>
        <a:p>
          <a:r>
            <a:rPr lang="en-US" b="0" i="0" dirty="0">
              <a:solidFill>
                <a:schemeClr val="bg1">
                  <a:lumMod val="75000"/>
                </a:schemeClr>
              </a:solidFill>
            </a:rPr>
            <a:t>Built a noise-resilient pipeline for stable predictions under volatile appliance usage.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B02C7E6-A8CB-4FAD-9DFC-81B64E977859}" type="parTrans" cxnId="{CE75F905-FFD1-478F-94A3-DE3FF856C5E1}">
      <dgm:prSet/>
      <dgm:spPr/>
      <dgm:t>
        <a:bodyPr/>
        <a:lstStyle/>
        <a:p>
          <a:endParaRPr lang="en-US"/>
        </a:p>
      </dgm:t>
    </dgm:pt>
    <dgm:pt modelId="{EDD6EEC4-D773-42A9-BB01-78629C2AC56A}" type="sibTrans" cxnId="{CE75F905-FFD1-478F-94A3-DE3FF856C5E1}">
      <dgm:prSet/>
      <dgm:spPr/>
      <dgm:t>
        <a:bodyPr/>
        <a:lstStyle/>
        <a:p>
          <a:endParaRPr lang="en-US"/>
        </a:p>
      </dgm:t>
    </dgm:pt>
    <dgm:pt modelId="{4ADBD70E-D539-46F5-9360-D5905728959F}" type="pres">
      <dgm:prSet presAssocID="{D9C227FC-8B10-4A26-B407-0329E2516C1E}" presName="root" presStyleCnt="0">
        <dgm:presLayoutVars>
          <dgm:dir/>
          <dgm:resizeHandles val="exact"/>
        </dgm:presLayoutVars>
      </dgm:prSet>
      <dgm:spPr/>
    </dgm:pt>
    <dgm:pt modelId="{B45567B1-F56C-4540-A3E3-4F47FB01CC12}" type="pres">
      <dgm:prSet presAssocID="{D33AF20D-150F-418D-985F-D151FB81373F}" presName="compNode" presStyleCnt="0"/>
      <dgm:spPr/>
    </dgm:pt>
    <dgm:pt modelId="{E771F15C-2B70-4528-AF26-26D8A056DBF0}" type="pres">
      <dgm:prSet presAssocID="{D33AF20D-150F-418D-985F-D151FB81373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2901384-5F5E-4FDD-9423-BAF86FC6F660}" type="pres">
      <dgm:prSet presAssocID="{D33AF20D-150F-418D-985F-D151FB81373F}" presName="spaceRect" presStyleCnt="0"/>
      <dgm:spPr/>
    </dgm:pt>
    <dgm:pt modelId="{134DD495-317A-4E57-82B9-855A7350F5C0}" type="pres">
      <dgm:prSet presAssocID="{D33AF20D-150F-418D-985F-D151FB81373F}" presName="textRect" presStyleLbl="revTx" presStyleIdx="0" presStyleCnt="3">
        <dgm:presLayoutVars>
          <dgm:chMax val="1"/>
          <dgm:chPref val="1"/>
        </dgm:presLayoutVars>
      </dgm:prSet>
      <dgm:spPr/>
    </dgm:pt>
    <dgm:pt modelId="{77EF7A7F-8FFF-43DD-9B93-D45F4D4AFBA7}" type="pres">
      <dgm:prSet presAssocID="{8ED3A57A-59E1-4820-8D63-BA0DF150E85F}" presName="sibTrans" presStyleCnt="0"/>
      <dgm:spPr/>
    </dgm:pt>
    <dgm:pt modelId="{75E8C10B-4CE5-4CFE-A448-5E221BAF34E2}" type="pres">
      <dgm:prSet presAssocID="{85B22BCD-79D7-4E17-858E-04C8398BB557}" presName="compNode" presStyleCnt="0"/>
      <dgm:spPr/>
    </dgm:pt>
    <dgm:pt modelId="{414BEF53-B33B-484D-949A-E14C460890EF}" type="pres">
      <dgm:prSet presAssocID="{85B22BCD-79D7-4E17-858E-04C8398BB55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DCAC868-D755-4927-B5C4-954973E6648C}" type="pres">
      <dgm:prSet presAssocID="{85B22BCD-79D7-4E17-858E-04C8398BB557}" presName="spaceRect" presStyleCnt="0"/>
      <dgm:spPr/>
    </dgm:pt>
    <dgm:pt modelId="{9D8041D1-DA2E-492C-B5D2-98EB7F8B59E7}" type="pres">
      <dgm:prSet presAssocID="{85B22BCD-79D7-4E17-858E-04C8398BB557}" presName="textRect" presStyleLbl="revTx" presStyleIdx="1" presStyleCnt="3">
        <dgm:presLayoutVars>
          <dgm:chMax val="1"/>
          <dgm:chPref val="1"/>
        </dgm:presLayoutVars>
      </dgm:prSet>
      <dgm:spPr/>
    </dgm:pt>
    <dgm:pt modelId="{771936F8-0AAE-4E20-9CC7-4D381DDA0428}" type="pres">
      <dgm:prSet presAssocID="{62E7CF1B-A164-4672-A4CA-32A30344D271}" presName="sibTrans" presStyleCnt="0"/>
      <dgm:spPr/>
    </dgm:pt>
    <dgm:pt modelId="{9E48B688-8C8A-4EDD-85DB-278AE8375D67}" type="pres">
      <dgm:prSet presAssocID="{8206DAC6-9AD9-4F06-B99D-8B82C3FF9023}" presName="compNode" presStyleCnt="0"/>
      <dgm:spPr/>
    </dgm:pt>
    <dgm:pt modelId="{A8D7020B-7F1E-42C9-A55E-7A02898C70BC}" type="pres">
      <dgm:prSet presAssocID="{8206DAC6-9AD9-4F06-B99D-8B82C3FF902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292D1944-859F-45C5-9D62-A93DA92E5AD0}" type="pres">
      <dgm:prSet presAssocID="{8206DAC6-9AD9-4F06-B99D-8B82C3FF9023}" presName="spaceRect" presStyleCnt="0"/>
      <dgm:spPr/>
    </dgm:pt>
    <dgm:pt modelId="{DA9B0909-F302-49AC-B909-FE3BC11B412A}" type="pres">
      <dgm:prSet presAssocID="{8206DAC6-9AD9-4F06-B99D-8B82C3FF902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E75F905-FFD1-478F-94A3-DE3FF856C5E1}" srcId="{D9C227FC-8B10-4A26-B407-0329E2516C1E}" destId="{8206DAC6-9AD9-4F06-B99D-8B82C3FF9023}" srcOrd="2" destOrd="0" parTransId="{7B02C7E6-A8CB-4FAD-9DFC-81B64E977859}" sibTransId="{EDD6EEC4-D773-42A9-BB01-78629C2AC56A}"/>
    <dgm:cxn modelId="{9822CE43-BC85-4EF2-A894-9E5EBA91B726}" type="presOf" srcId="{D33AF20D-150F-418D-985F-D151FB81373F}" destId="{134DD495-317A-4E57-82B9-855A7350F5C0}" srcOrd="0" destOrd="0" presId="urn:microsoft.com/office/officeart/2018/2/layout/IconLabelList"/>
    <dgm:cxn modelId="{E9523784-046C-49CA-B562-200E3E78D36A}" type="presOf" srcId="{85B22BCD-79D7-4E17-858E-04C8398BB557}" destId="{9D8041D1-DA2E-492C-B5D2-98EB7F8B59E7}" srcOrd="0" destOrd="0" presId="urn:microsoft.com/office/officeart/2018/2/layout/IconLabelList"/>
    <dgm:cxn modelId="{C7842D9E-7339-45BC-B64F-759BA578678A}" type="presOf" srcId="{8206DAC6-9AD9-4F06-B99D-8B82C3FF9023}" destId="{DA9B0909-F302-49AC-B909-FE3BC11B412A}" srcOrd="0" destOrd="0" presId="urn:microsoft.com/office/officeart/2018/2/layout/IconLabelList"/>
    <dgm:cxn modelId="{41A201A6-7A26-4AEE-B550-A0779BE66970}" srcId="{D9C227FC-8B10-4A26-B407-0329E2516C1E}" destId="{85B22BCD-79D7-4E17-858E-04C8398BB557}" srcOrd="1" destOrd="0" parTransId="{C7417349-158F-4B0D-95A9-5C536D55583A}" sibTransId="{62E7CF1B-A164-4672-A4CA-32A30344D271}"/>
    <dgm:cxn modelId="{A6A8E0B7-3D66-42AC-93DC-F82C9761146B}" type="presOf" srcId="{D9C227FC-8B10-4A26-B407-0329E2516C1E}" destId="{4ADBD70E-D539-46F5-9360-D5905728959F}" srcOrd="0" destOrd="0" presId="urn:microsoft.com/office/officeart/2018/2/layout/IconLabelList"/>
    <dgm:cxn modelId="{82D2E3BA-29FD-4BD9-BAAF-38385E7B255B}" srcId="{D9C227FC-8B10-4A26-B407-0329E2516C1E}" destId="{D33AF20D-150F-418D-985F-D151FB81373F}" srcOrd="0" destOrd="0" parTransId="{97B812B6-7C7E-4079-A590-D7747B9D8CED}" sibTransId="{8ED3A57A-59E1-4820-8D63-BA0DF150E85F}"/>
    <dgm:cxn modelId="{55EAC6EA-92CD-4768-B594-01F47F4CE56F}" type="presParOf" srcId="{4ADBD70E-D539-46F5-9360-D5905728959F}" destId="{B45567B1-F56C-4540-A3E3-4F47FB01CC12}" srcOrd="0" destOrd="0" presId="urn:microsoft.com/office/officeart/2018/2/layout/IconLabelList"/>
    <dgm:cxn modelId="{AF68C8EB-7AE1-4209-9F1E-E5593C148064}" type="presParOf" srcId="{B45567B1-F56C-4540-A3E3-4F47FB01CC12}" destId="{E771F15C-2B70-4528-AF26-26D8A056DBF0}" srcOrd="0" destOrd="0" presId="urn:microsoft.com/office/officeart/2018/2/layout/IconLabelList"/>
    <dgm:cxn modelId="{1A09C800-EF6E-4311-89E1-B7B9609F78A7}" type="presParOf" srcId="{B45567B1-F56C-4540-A3E3-4F47FB01CC12}" destId="{72901384-5F5E-4FDD-9423-BAF86FC6F660}" srcOrd="1" destOrd="0" presId="urn:microsoft.com/office/officeart/2018/2/layout/IconLabelList"/>
    <dgm:cxn modelId="{13A32103-8C32-4237-8F65-BA5C754FC666}" type="presParOf" srcId="{B45567B1-F56C-4540-A3E3-4F47FB01CC12}" destId="{134DD495-317A-4E57-82B9-855A7350F5C0}" srcOrd="2" destOrd="0" presId="urn:microsoft.com/office/officeart/2018/2/layout/IconLabelList"/>
    <dgm:cxn modelId="{9869EE94-FE34-41DD-8F45-2B50E78D0E52}" type="presParOf" srcId="{4ADBD70E-D539-46F5-9360-D5905728959F}" destId="{77EF7A7F-8FFF-43DD-9B93-D45F4D4AFBA7}" srcOrd="1" destOrd="0" presId="urn:microsoft.com/office/officeart/2018/2/layout/IconLabelList"/>
    <dgm:cxn modelId="{8F4812EE-21CF-4E30-9C0B-B89BE90AAB43}" type="presParOf" srcId="{4ADBD70E-D539-46F5-9360-D5905728959F}" destId="{75E8C10B-4CE5-4CFE-A448-5E221BAF34E2}" srcOrd="2" destOrd="0" presId="urn:microsoft.com/office/officeart/2018/2/layout/IconLabelList"/>
    <dgm:cxn modelId="{8CF76FCE-5F7B-4C94-BDDC-97262BB26A4B}" type="presParOf" srcId="{75E8C10B-4CE5-4CFE-A448-5E221BAF34E2}" destId="{414BEF53-B33B-484D-949A-E14C460890EF}" srcOrd="0" destOrd="0" presId="urn:microsoft.com/office/officeart/2018/2/layout/IconLabelList"/>
    <dgm:cxn modelId="{4E56F362-BDEC-41CA-B226-E433AACE7D1C}" type="presParOf" srcId="{75E8C10B-4CE5-4CFE-A448-5E221BAF34E2}" destId="{9DCAC868-D755-4927-B5C4-954973E6648C}" srcOrd="1" destOrd="0" presId="urn:microsoft.com/office/officeart/2018/2/layout/IconLabelList"/>
    <dgm:cxn modelId="{7A8636E4-6378-4E49-84F1-5C76C3EFE658}" type="presParOf" srcId="{75E8C10B-4CE5-4CFE-A448-5E221BAF34E2}" destId="{9D8041D1-DA2E-492C-B5D2-98EB7F8B59E7}" srcOrd="2" destOrd="0" presId="urn:microsoft.com/office/officeart/2018/2/layout/IconLabelList"/>
    <dgm:cxn modelId="{2446E9B5-EDC6-4F00-A84D-B1D351E58207}" type="presParOf" srcId="{4ADBD70E-D539-46F5-9360-D5905728959F}" destId="{771936F8-0AAE-4E20-9CC7-4D381DDA0428}" srcOrd="3" destOrd="0" presId="urn:microsoft.com/office/officeart/2018/2/layout/IconLabelList"/>
    <dgm:cxn modelId="{C161DD71-8704-4BD4-8201-96C53D64BF7C}" type="presParOf" srcId="{4ADBD70E-D539-46F5-9360-D5905728959F}" destId="{9E48B688-8C8A-4EDD-85DB-278AE8375D67}" srcOrd="4" destOrd="0" presId="urn:microsoft.com/office/officeart/2018/2/layout/IconLabelList"/>
    <dgm:cxn modelId="{CC6BB2A2-4EA9-4F0B-9627-8CB1DEFBDB6E}" type="presParOf" srcId="{9E48B688-8C8A-4EDD-85DB-278AE8375D67}" destId="{A8D7020B-7F1E-42C9-A55E-7A02898C70BC}" srcOrd="0" destOrd="0" presId="urn:microsoft.com/office/officeart/2018/2/layout/IconLabelList"/>
    <dgm:cxn modelId="{8FA98BF2-6787-487E-80FB-F5E404D672C1}" type="presParOf" srcId="{9E48B688-8C8A-4EDD-85DB-278AE8375D67}" destId="{292D1944-859F-45C5-9D62-A93DA92E5AD0}" srcOrd="1" destOrd="0" presId="urn:microsoft.com/office/officeart/2018/2/layout/IconLabelList"/>
    <dgm:cxn modelId="{736E287E-0804-4CA5-AD2F-E8152052CDBF}" type="presParOf" srcId="{9E48B688-8C8A-4EDD-85DB-278AE8375D67}" destId="{DA9B0909-F302-49AC-B909-FE3BC11B412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E6FD0B-1D79-45F9-95B0-CD87EA2F65C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FD69FE4-B4D5-46AA-98C4-F3F4ED2D8801}">
      <dgm:prSet/>
      <dgm:spPr/>
      <dgm:t>
        <a:bodyPr/>
        <a:lstStyle/>
        <a:p>
          <a:r>
            <a:rPr lang="en-US" b="1" i="0"/>
            <a:t>Ridge Regression (Baseline):</a:t>
          </a:r>
          <a:r>
            <a:rPr lang="en-US" b="0" i="0"/>
            <a:t> Linear benchmark on flattened windows for fast, interpretable predictions.</a:t>
          </a:r>
          <a:endParaRPr lang="en-US"/>
        </a:p>
      </dgm:t>
    </dgm:pt>
    <dgm:pt modelId="{2D53A16E-F4A5-457D-938D-1831EEC97A58}" type="parTrans" cxnId="{6C59842B-79EC-4725-8633-8A8ED3FA1093}">
      <dgm:prSet/>
      <dgm:spPr/>
      <dgm:t>
        <a:bodyPr/>
        <a:lstStyle/>
        <a:p>
          <a:endParaRPr lang="en-US"/>
        </a:p>
      </dgm:t>
    </dgm:pt>
    <dgm:pt modelId="{80AE842D-E78C-48C1-A3B6-34A97DE86B60}" type="sibTrans" cxnId="{6C59842B-79EC-4725-8633-8A8ED3FA1093}">
      <dgm:prSet/>
      <dgm:spPr/>
      <dgm:t>
        <a:bodyPr/>
        <a:lstStyle/>
        <a:p>
          <a:endParaRPr lang="en-US"/>
        </a:p>
      </dgm:t>
    </dgm:pt>
    <dgm:pt modelId="{FC634ED6-B489-4049-98DB-2CC84D79E5EF}">
      <dgm:prSet/>
      <dgm:spPr/>
      <dgm:t>
        <a:bodyPr/>
        <a:lstStyle/>
        <a:p>
          <a:r>
            <a:rPr lang="en-US" b="1" i="0"/>
            <a:t>1D-CNN (Edge Model):</a:t>
          </a:r>
          <a:r>
            <a:rPr lang="en-US" b="0" i="0"/>
            <a:t> Learns local temporal patterns in windowed sequences with efficient inference.</a:t>
          </a:r>
          <a:endParaRPr lang="en-US"/>
        </a:p>
      </dgm:t>
    </dgm:pt>
    <dgm:pt modelId="{E1B30744-B9FF-46E6-A251-46C29357C220}" type="parTrans" cxnId="{DF75180C-4764-4EDE-96CB-D19096B0E754}">
      <dgm:prSet/>
      <dgm:spPr/>
      <dgm:t>
        <a:bodyPr/>
        <a:lstStyle/>
        <a:p>
          <a:endParaRPr lang="en-US"/>
        </a:p>
      </dgm:t>
    </dgm:pt>
    <dgm:pt modelId="{14F08D73-E6F7-46FF-A839-81C2B58E1C82}" type="sibTrans" cxnId="{DF75180C-4764-4EDE-96CB-D19096B0E754}">
      <dgm:prSet/>
      <dgm:spPr/>
      <dgm:t>
        <a:bodyPr/>
        <a:lstStyle/>
        <a:p>
          <a:endParaRPr lang="en-US"/>
        </a:p>
      </dgm:t>
    </dgm:pt>
    <dgm:pt modelId="{40325305-40F4-4071-A812-63755DD0F3E1}">
      <dgm:prSet/>
      <dgm:spPr/>
      <dgm:t>
        <a:bodyPr/>
        <a:lstStyle/>
        <a:p>
          <a:r>
            <a:rPr lang="en-US" b="1" i="0"/>
            <a:t>GRU (Sequential Model):</a:t>
          </a:r>
          <a:r>
            <a:rPr lang="en-US" b="0" i="0"/>
            <a:t> Captures longer-term temporal dependencies in energy usage.</a:t>
          </a:r>
          <a:endParaRPr lang="en-US"/>
        </a:p>
      </dgm:t>
    </dgm:pt>
    <dgm:pt modelId="{49D73172-D7AA-4DD1-B30F-F06B0EB99921}" type="parTrans" cxnId="{39080847-6823-448D-9D19-CADD6B9C205E}">
      <dgm:prSet/>
      <dgm:spPr/>
      <dgm:t>
        <a:bodyPr/>
        <a:lstStyle/>
        <a:p>
          <a:endParaRPr lang="en-US"/>
        </a:p>
      </dgm:t>
    </dgm:pt>
    <dgm:pt modelId="{F520FA4A-3FC8-42A3-9F55-AB53383ED459}" type="sibTrans" cxnId="{39080847-6823-448D-9D19-CADD6B9C205E}">
      <dgm:prSet/>
      <dgm:spPr/>
      <dgm:t>
        <a:bodyPr/>
        <a:lstStyle/>
        <a:p>
          <a:endParaRPr lang="en-US"/>
        </a:p>
      </dgm:t>
    </dgm:pt>
    <dgm:pt modelId="{576BB515-B589-4ADA-964F-29A5B9A31957}">
      <dgm:prSet/>
      <dgm:spPr/>
      <dgm:t>
        <a:bodyPr/>
        <a:lstStyle/>
        <a:p>
          <a:r>
            <a:rPr lang="en-US" b="1" i="0"/>
            <a:t>Conclusion:</a:t>
          </a:r>
          <a:br>
            <a:rPr lang="en-US" b="0" i="0"/>
          </a:br>
          <a:r>
            <a:rPr lang="en-US" b="0" i="0"/>
            <a:t>GRU delivers the most accurate forecasts, outperforming both the linear baseline and CNN on sequential energy patterns.</a:t>
          </a:r>
          <a:endParaRPr lang="en-US"/>
        </a:p>
      </dgm:t>
    </dgm:pt>
    <dgm:pt modelId="{B5EB3E49-F6E6-4669-81A9-DF7D47023632}" type="parTrans" cxnId="{50F8BD00-5294-4905-81E0-47ECAA3EFA1D}">
      <dgm:prSet/>
      <dgm:spPr/>
      <dgm:t>
        <a:bodyPr/>
        <a:lstStyle/>
        <a:p>
          <a:endParaRPr lang="en-US"/>
        </a:p>
      </dgm:t>
    </dgm:pt>
    <dgm:pt modelId="{DF9F46ED-CD22-40FF-9AFC-70FC991482FC}" type="sibTrans" cxnId="{50F8BD00-5294-4905-81E0-47ECAA3EFA1D}">
      <dgm:prSet/>
      <dgm:spPr/>
      <dgm:t>
        <a:bodyPr/>
        <a:lstStyle/>
        <a:p>
          <a:endParaRPr lang="en-US"/>
        </a:p>
      </dgm:t>
    </dgm:pt>
    <dgm:pt modelId="{16BADDF2-AE05-4022-A960-F72C6ACDB6F3}" type="pres">
      <dgm:prSet presAssocID="{79E6FD0B-1D79-45F9-95B0-CD87EA2F65CD}" presName="root" presStyleCnt="0">
        <dgm:presLayoutVars>
          <dgm:dir/>
          <dgm:resizeHandles val="exact"/>
        </dgm:presLayoutVars>
      </dgm:prSet>
      <dgm:spPr/>
    </dgm:pt>
    <dgm:pt modelId="{A07AF36A-9200-46AD-9F5A-F98B9C82BBDD}" type="pres">
      <dgm:prSet presAssocID="{4FD69FE4-B4D5-46AA-98C4-F3F4ED2D8801}" presName="compNode" presStyleCnt="0"/>
      <dgm:spPr/>
    </dgm:pt>
    <dgm:pt modelId="{250ACBA8-CB2E-4C67-A6E2-2E8CC1E70FD8}" type="pres">
      <dgm:prSet presAssocID="{4FD69FE4-B4D5-46AA-98C4-F3F4ED2D8801}" presName="bgRect" presStyleLbl="bgShp" presStyleIdx="0" presStyleCnt="4"/>
      <dgm:spPr/>
    </dgm:pt>
    <dgm:pt modelId="{55E3806B-822D-48CE-BD2C-FDB5296C6E4C}" type="pres">
      <dgm:prSet presAssocID="{4FD69FE4-B4D5-46AA-98C4-F3F4ED2D880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ll scene"/>
        </a:ext>
      </dgm:extLst>
    </dgm:pt>
    <dgm:pt modelId="{614D38EC-8C01-4689-8716-4BADF0285ADB}" type="pres">
      <dgm:prSet presAssocID="{4FD69FE4-B4D5-46AA-98C4-F3F4ED2D8801}" presName="spaceRect" presStyleCnt="0"/>
      <dgm:spPr/>
    </dgm:pt>
    <dgm:pt modelId="{652ED27D-3FA8-4319-B584-412CB12C5CED}" type="pres">
      <dgm:prSet presAssocID="{4FD69FE4-B4D5-46AA-98C4-F3F4ED2D8801}" presName="parTx" presStyleLbl="revTx" presStyleIdx="0" presStyleCnt="4">
        <dgm:presLayoutVars>
          <dgm:chMax val="0"/>
          <dgm:chPref val="0"/>
        </dgm:presLayoutVars>
      </dgm:prSet>
      <dgm:spPr/>
    </dgm:pt>
    <dgm:pt modelId="{8FA55B30-49BB-4606-A9E1-CDBD8D9BE802}" type="pres">
      <dgm:prSet presAssocID="{80AE842D-E78C-48C1-A3B6-34A97DE86B60}" presName="sibTrans" presStyleCnt="0"/>
      <dgm:spPr/>
    </dgm:pt>
    <dgm:pt modelId="{67ED4406-3F2A-45EF-8D75-D221EEB2DFAF}" type="pres">
      <dgm:prSet presAssocID="{FC634ED6-B489-4049-98DB-2CC84D79E5EF}" presName="compNode" presStyleCnt="0"/>
      <dgm:spPr/>
    </dgm:pt>
    <dgm:pt modelId="{708015C7-6BFC-4EF2-B9BD-8BDF86501388}" type="pres">
      <dgm:prSet presAssocID="{FC634ED6-B489-4049-98DB-2CC84D79E5EF}" presName="bgRect" presStyleLbl="bgShp" presStyleIdx="1" presStyleCnt="4"/>
      <dgm:spPr/>
    </dgm:pt>
    <dgm:pt modelId="{F5EE0436-FE56-415F-96B8-C49326CE9235}" type="pres">
      <dgm:prSet presAssocID="{FC634ED6-B489-4049-98DB-2CC84D79E5E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95751ED-287B-45A0-A3EA-7D5010DFD08C}" type="pres">
      <dgm:prSet presAssocID="{FC634ED6-B489-4049-98DB-2CC84D79E5EF}" presName="spaceRect" presStyleCnt="0"/>
      <dgm:spPr/>
    </dgm:pt>
    <dgm:pt modelId="{CE7C0FDA-CE2A-4553-A572-B4341966A3F4}" type="pres">
      <dgm:prSet presAssocID="{FC634ED6-B489-4049-98DB-2CC84D79E5EF}" presName="parTx" presStyleLbl="revTx" presStyleIdx="1" presStyleCnt="4">
        <dgm:presLayoutVars>
          <dgm:chMax val="0"/>
          <dgm:chPref val="0"/>
        </dgm:presLayoutVars>
      </dgm:prSet>
      <dgm:spPr/>
    </dgm:pt>
    <dgm:pt modelId="{5B4857A5-3BCB-4F68-AA04-4F1A1222DD07}" type="pres">
      <dgm:prSet presAssocID="{14F08D73-E6F7-46FF-A839-81C2B58E1C82}" presName="sibTrans" presStyleCnt="0"/>
      <dgm:spPr/>
    </dgm:pt>
    <dgm:pt modelId="{460C2F04-3EA7-4EE3-BCC6-D2F1E3AF3024}" type="pres">
      <dgm:prSet presAssocID="{40325305-40F4-4071-A812-63755DD0F3E1}" presName="compNode" presStyleCnt="0"/>
      <dgm:spPr/>
    </dgm:pt>
    <dgm:pt modelId="{51CBCF63-7E9D-47DB-ACEA-8D7E931FD945}" type="pres">
      <dgm:prSet presAssocID="{40325305-40F4-4071-A812-63755DD0F3E1}" presName="bgRect" presStyleLbl="bgShp" presStyleIdx="2" presStyleCnt="4"/>
      <dgm:spPr/>
    </dgm:pt>
    <dgm:pt modelId="{F122D7F2-AFE7-4B30-A350-9AEC3F7B8E37}" type="pres">
      <dgm:prSet presAssocID="{40325305-40F4-4071-A812-63755DD0F3E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0D5BDCA8-6034-44EC-9913-7A95EC5E0EA2}" type="pres">
      <dgm:prSet presAssocID="{40325305-40F4-4071-A812-63755DD0F3E1}" presName="spaceRect" presStyleCnt="0"/>
      <dgm:spPr/>
    </dgm:pt>
    <dgm:pt modelId="{BB98BB04-A0B8-4817-B1DB-9BF725A5B3FE}" type="pres">
      <dgm:prSet presAssocID="{40325305-40F4-4071-A812-63755DD0F3E1}" presName="parTx" presStyleLbl="revTx" presStyleIdx="2" presStyleCnt="4">
        <dgm:presLayoutVars>
          <dgm:chMax val="0"/>
          <dgm:chPref val="0"/>
        </dgm:presLayoutVars>
      </dgm:prSet>
      <dgm:spPr/>
    </dgm:pt>
    <dgm:pt modelId="{FCEB2543-FE6E-469D-8A81-DAB777B1329B}" type="pres">
      <dgm:prSet presAssocID="{F520FA4A-3FC8-42A3-9F55-AB53383ED459}" presName="sibTrans" presStyleCnt="0"/>
      <dgm:spPr/>
    </dgm:pt>
    <dgm:pt modelId="{F49CC13A-FA5B-4667-A466-46C28BCB9EF4}" type="pres">
      <dgm:prSet presAssocID="{576BB515-B589-4ADA-964F-29A5B9A31957}" presName="compNode" presStyleCnt="0"/>
      <dgm:spPr/>
    </dgm:pt>
    <dgm:pt modelId="{DFA653B6-10F1-4084-BA60-3CDB40ADD199}" type="pres">
      <dgm:prSet presAssocID="{576BB515-B589-4ADA-964F-29A5B9A31957}" presName="bgRect" presStyleLbl="bgShp" presStyleIdx="3" presStyleCnt="4"/>
      <dgm:spPr/>
    </dgm:pt>
    <dgm:pt modelId="{12BE57E3-715C-4FA9-B10C-59B44563225B}" type="pres">
      <dgm:prSet presAssocID="{576BB515-B589-4ADA-964F-29A5B9A3195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1F5EB8C-204B-4984-BFCA-4D68272BB3B9}" type="pres">
      <dgm:prSet presAssocID="{576BB515-B589-4ADA-964F-29A5B9A31957}" presName="spaceRect" presStyleCnt="0"/>
      <dgm:spPr/>
    </dgm:pt>
    <dgm:pt modelId="{A647DA7E-5468-4F9B-9C87-568F3F660EB6}" type="pres">
      <dgm:prSet presAssocID="{576BB515-B589-4ADA-964F-29A5B9A3195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0F8BD00-5294-4905-81E0-47ECAA3EFA1D}" srcId="{79E6FD0B-1D79-45F9-95B0-CD87EA2F65CD}" destId="{576BB515-B589-4ADA-964F-29A5B9A31957}" srcOrd="3" destOrd="0" parTransId="{B5EB3E49-F6E6-4669-81A9-DF7D47023632}" sibTransId="{DF9F46ED-CD22-40FF-9AFC-70FC991482FC}"/>
    <dgm:cxn modelId="{DF75180C-4764-4EDE-96CB-D19096B0E754}" srcId="{79E6FD0B-1D79-45F9-95B0-CD87EA2F65CD}" destId="{FC634ED6-B489-4049-98DB-2CC84D79E5EF}" srcOrd="1" destOrd="0" parTransId="{E1B30744-B9FF-46E6-A251-46C29357C220}" sibTransId="{14F08D73-E6F7-46FF-A839-81C2B58E1C82}"/>
    <dgm:cxn modelId="{468CD618-8E36-4F44-AD0D-33F0C391D15F}" type="presOf" srcId="{4FD69FE4-B4D5-46AA-98C4-F3F4ED2D8801}" destId="{652ED27D-3FA8-4319-B584-412CB12C5CED}" srcOrd="0" destOrd="0" presId="urn:microsoft.com/office/officeart/2018/2/layout/IconVerticalSolidList"/>
    <dgm:cxn modelId="{6C59842B-79EC-4725-8633-8A8ED3FA1093}" srcId="{79E6FD0B-1D79-45F9-95B0-CD87EA2F65CD}" destId="{4FD69FE4-B4D5-46AA-98C4-F3F4ED2D8801}" srcOrd="0" destOrd="0" parTransId="{2D53A16E-F4A5-457D-938D-1831EEC97A58}" sibTransId="{80AE842D-E78C-48C1-A3B6-34A97DE86B60}"/>
    <dgm:cxn modelId="{524EBC31-DDDF-4169-8103-260B180AFD8A}" type="presOf" srcId="{FC634ED6-B489-4049-98DB-2CC84D79E5EF}" destId="{CE7C0FDA-CE2A-4553-A572-B4341966A3F4}" srcOrd="0" destOrd="0" presId="urn:microsoft.com/office/officeart/2018/2/layout/IconVerticalSolidList"/>
    <dgm:cxn modelId="{39080847-6823-448D-9D19-CADD6B9C205E}" srcId="{79E6FD0B-1D79-45F9-95B0-CD87EA2F65CD}" destId="{40325305-40F4-4071-A812-63755DD0F3E1}" srcOrd="2" destOrd="0" parTransId="{49D73172-D7AA-4DD1-B30F-F06B0EB99921}" sibTransId="{F520FA4A-3FC8-42A3-9F55-AB53383ED459}"/>
    <dgm:cxn modelId="{A982D27B-A0E9-4F0E-909F-721CCD25B2FC}" type="presOf" srcId="{576BB515-B589-4ADA-964F-29A5B9A31957}" destId="{A647DA7E-5468-4F9B-9C87-568F3F660EB6}" srcOrd="0" destOrd="0" presId="urn:microsoft.com/office/officeart/2018/2/layout/IconVerticalSolidList"/>
    <dgm:cxn modelId="{6A59F9E0-BE0E-423B-8C82-F3DA5CF598EE}" type="presOf" srcId="{79E6FD0B-1D79-45F9-95B0-CD87EA2F65CD}" destId="{16BADDF2-AE05-4022-A960-F72C6ACDB6F3}" srcOrd="0" destOrd="0" presId="urn:microsoft.com/office/officeart/2018/2/layout/IconVerticalSolidList"/>
    <dgm:cxn modelId="{8E4FA1F4-D888-41FC-8BAB-B45724EDCF43}" type="presOf" srcId="{40325305-40F4-4071-A812-63755DD0F3E1}" destId="{BB98BB04-A0B8-4817-B1DB-9BF725A5B3FE}" srcOrd="0" destOrd="0" presId="urn:microsoft.com/office/officeart/2018/2/layout/IconVerticalSolidList"/>
    <dgm:cxn modelId="{0475678F-311B-40B4-9BF6-0626130006EC}" type="presParOf" srcId="{16BADDF2-AE05-4022-A960-F72C6ACDB6F3}" destId="{A07AF36A-9200-46AD-9F5A-F98B9C82BBDD}" srcOrd="0" destOrd="0" presId="urn:microsoft.com/office/officeart/2018/2/layout/IconVerticalSolidList"/>
    <dgm:cxn modelId="{C62389FB-4CD6-45AB-B669-492C664A5ABA}" type="presParOf" srcId="{A07AF36A-9200-46AD-9F5A-F98B9C82BBDD}" destId="{250ACBA8-CB2E-4C67-A6E2-2E8CC1E70FD8}" srcOrd="0" destOrd="0" presId="urn:microsoft.com/office/officeart/2018/2/layout/IconVerticalSolidList"/>
    <dgm:cxn modelId="{DEA0C847-B290-4F56-A900-D1CF04912698}" type="presParOf" srcId="{A07AF36A-9200-46AD-9F5A-F98B9C82BBDD}" destId="{55E3806B-822D-48CE-BD2C-FDB5296C6E4C}" srcOrd="1" destOrd="0" presId="urn:microsoft.com/office/officeart/2018/2/layout/IconVerticalSolidList"/>
    <dgm:cxn modelId="{7805A44F-48D7-45C2-85C6-C203AD5DC41B}" type="presParOf" srcId="{A07AF36A-9200-46AD-9F5A-F98B9C82BBDD}" destId="{614D38EC-8C01-4689-8716-4BADF0285ADB}" srcOrd="2" destOrd="0" presId="urn:microsoft.com/office/officeart/2018/2/layout/IconVerticalSolidList"/>
    <dgm:cxn modelId="{2753EDF8-324C-44C9-92F3-AA6CC763ECC4}" type="presParOf" srcId="{A07AF36A-9200-46AD-9F5A-F98B9C82BBDD}" destId="{652ED27D-3FA8-4319-B584-412CB12C5CED}" srcOrd="3" destOrd="0" presId="urn:microsoft.com/office/officeart/2018/2/layout/IconVerticalSolidList"/>
    <dgm:cxn modelId="{E6848F90-9777-435E-B37A-10486BED9C35}" type="presParOf" srcId="{16BADDF2-AE05-4022-A960-F72C6ACDB6F3}" destId="{8FA55B30-49BB-4606-A9E1-CDBD8D9BE802}" srcOrd="1" destOrd="0" presId="urn:microsoft.com/office/officeart/2018/2/layout/IconVerticalSolidList"/>
    <dgm:cxn modelId="{E66837A8-150B-4D4F-A4B3-8FC2AE4131E8}" type="presParOf" srcId="{16BADDF2-AE05-4022-A960-F72C6ACDB6F3}" destId="{67ED4406-3F2A-45EF-8D75-D221EEB2DFAF}" srcOrd="2" destOrd="0" presId="urn:microsoft.com/office/officeart/2018/2/layout/IconVerticalSolidList"/>
    <dgm:cxn modelId="{03D8D92D-49BC-4C1F-936F-5548588C29E7}" type="presParOf" srcId="{67ED4406-3F2A-45EF-8D75-D221EEB2DFAF}" destId="{708015C7-6BFC-4EF2-B9BD-8BDF86501388}" srcOrd="0" destOrd="0" presId="urn:microsoft.com/office/officeart/2018/2/layout/IconVerticalSolidList"/>
    <dgm:cxn modelId="{92ED8C50-3AA2-4C22-91C8-972173B491A6}" type="presParOf" srcId="{67ED4406-3F2A-45EF-8D75-D221EEB2DFAF}" destId="{F5EE0436-FE56-415F-96B8-C49326CE9235}" srcOrd="1" destOrd="0" presId="urn:microsoft.com/office/officeart/2018/2/layout/IconVerticalSolidList"/>
    <dgm:cxn modelId="{6A88DFE7-DF4B-4286-8CD9-943DD7BBD615}" type="presParOf" srcId="{67ED4406-3F2A-45EF-8D75-D221EEB2DFAF}" destId="{C95751ED-287B-45A0-A3EA-7D5010DFD08C}" srcOrd="2" destOrd="0" presId="urn:microsoft.com/office/officeart/2018/2/layout/IconVerticalSolidList"/>
    <dgm:cxn modelId="{7B4ABDF9-D52A-43CD-9531-3EBF55CAFC92}" type="presParOf" srcId="{67ED4406-3F2A-45EF-8D75-D221EEB2DFAF}" destId="{CE7C0FDA-CE2A-4553-A572-B4341966A3F4}" srcOrd="3" destOrd="0" presId="urn:microsoft.com/office/officeart/2018/2/layout/IconVerticalSolidList"/>
    <dgm:cxn modelId="{E5C25DB9-2A28-4606-8EAE-904F58610B00}" type="presParOf" srcId="{16BADDF2-AE05-4022-A960-F72C6ACDB6F3}" destId="{5B4857A5-3BCB-4F68-AA04-4F1A1222DD07}" srcOrd="3" destOrd="0" presId="urn:microsoft.com/office/officeart/2018/2/layout/IconVerticalSolidList"/>
    <dgm:cxn modelId="{61EC4025-2808-4AAD-9FBE-5973E9DF719A}" type="presParOf" srcId="{16BADDF2-AE05-4022-A960-F72C6ACDB6F3}" destId="{460C2F04-3EA7-4EE3-BCC6-D2F1E3AF3024}" srcOrd="4" destOrd="0" presId="urn:microsoft.com/office/officeart/2018/2/layout/IconVerticalSolidList"/>
    <dgm:cxn modelId="{931BEBB5-40EA-4549-B944-01B37D6A2CA9}" type="presParOf" srcId="{460C2F04-3EA7-4EE3-BCC6-D2F1E3AF3024}" destId="{51CBCF63-7E9D-47DB-ACEA-8D7E931FD945}" srcOrd="0" destOrd="0" presId="urn:microsoft.com/office/officeart/2018/2/layout/IconVerticalSolidList"/>
    <dgm:cxn modelId="{245592AD-1783-42C6-A8D1-F5D7148D4C17}" type="presParOf" srcId="{460C2F04-3EA7-4EE3-BCC6-D2F1E3AF3024}" destId="{F122D7F2-AFE7-4B30-A350-9AEC3F7B8E37}" srcOrd="1" destOrd="0" presId="urn:microsoft.com/office/officeart/2018/2/layout/IconVerticalSolidList"/>
    <dgm:cxn modelId="{416D5C1C-D6BD-4EF2-A2CC-AF4998D9493D}" type="presParOf" srcId="{460C2F04-3EA7-4EE3-BCC6-D2F1E3AF3024}" destId="{0D5BDCA8-6034-44EC-9913-7A95EC5E0EA2}" srcOrd="2" destOrd="0" presId="urn:microsoft.com/office/officeart/2018/2/layout/IconVerticalSolidList"/>
    <dgm:cxn modelId="{ADBFB140-2480-42FA-AB63-B6BA23C2E674}" type="presParOf" srcId="{460C2F04-3EA7-4EE3-BCC6-D2F1E3AF3024}" destId="{BB98BB04-A0B8-4817-B1DB-9BF725A5B3FE}" srcOrd="3" destOrd="0" presId="urn:microsoft.com/office/officeart/2018/2/layout/IconVerticalSolidList"/>
    <dgm:cxn modelId="{6F2B9661-C251-4C57-8B41-6EEC05AC0723}" type="presParOf" srcId="{16BADDF2-AE05-4022-A960-F72C6ACDB6F3}" destId="{FCEB2543-FE6E-469D-8A81-DAB777B1329B}" srcOrd="5" destOrd="0" presId="urn:microsoft.com/office/officeart/2018/2/layout/IconVerticalSolidList"/>
    <dgm:cxn modelId="{5079E479-3747-4E0A-BE95-5B4EA59AFD33}" type="presParOf" srcId="{16BADDF2-AE05-4022-A960-F72C6ACDB6F3}" destId="{F49CC13A-FA5B-4667-A466-46C28BCB9EF4}" srcOrd="6" destOrd="0" presId="urn:microsoft.com/office/officeart/2018/2/layout/IconVerticalSolidList"/>
    <dgm:cxn modelId="{2A6A3DDD-BF54-4062-88E5-4B08296AC719}" type="presParOf" srcId="{F49CC13A-FA5B-4667-A466-46C28BCB9EF4}" destId="{DFA653B6-10F1-4084-BA60-3CDB40ADD199}" srcOrd="0" destOrd="0" presId="urn:microsoft.com/office/officeart/2018/2/layout/IconVerticalSolidList"/>
    <dgm:cxn modelId="{D72DA1A9-A1A2-4AD6-9888-1FEDA6676703}" type="presParOf" srcId="{F49CC13A-FA5B-4667-A466-46C28BCB9EF4}" destId="{12BE57E3-715C-4FA9-B10C-59B44563225B}" srcOrd="1" destOrd="0" presId="urn:microsoft.com/office/officeart/2018/2/layout/IconVerticalSolidList"/>
    <dgm:cxn modelId="{D811F024-D233-4620-8787-8C4245EB800A}" type="presParOf" srcId="{F49CC13A-FA5B-4667-A466-46C28BCB9EF4}" destId="{D1F5EB8C-204B-4984-BFCA-4D68272BB3B9}" srcOrd="2" destOrd="0" presId="urn:microsoft.com/office/officeart/2018/2/layout/IconVerticalSolidList"/>
    <dgm:cxn modelId="{B559DB20-09D1-4BFF-8874-66B69952EBF6}" type="presParOf" srcId="{F49CC13A-FA5B-4667-A466-46C28BCB9EF4}" destId="{A647DA7E-5468-4F9B-9C87-568F3F660EB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462195-5938-44CC-9B63-07D4CAC14960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9ACD229-D2BF-4B97-8A5B-53738AC63A32}">
      <dgm:prSet/>
      <dgm:spPr/>
      <dgm:t>
        <a:bodyPr/>
        <a:lstStyle/>
        <a:p>
          <a:r>
            <a:rPr lang="en-US" b="0" i="0" dirty="0">
              <a:solidFill>
                <a:schemeClr val="bg1">
                  <a:lumMod val="75000"/>
                </a:schemeClr>
              </a:solidFill>
            </a:rPr>
            <a:t>Normalized LiDAR distances (clipped at 5m) to prevent gradient explosion.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3D720ACC-B2E6-454A-97D4-9BEA45AE9033}" type="parTrans" cxnId="{8C9ACE67-361E-49ED-A6C3-F1A4990CEDDE}">
      <dgm:prSet/>
      <dgm:spPr/>
      <dgm:t>
        <a:bodyPr/>
        <a:lstStyle/>
        <a:p>
          <a:endParaRPr lang="en-US"/>
        </a:p>
      </dgm:t>
    </dgm:pt>
    <dgm:pt modelId="{171E28CB-132A-4C7A-8DF9-058AC2C4F356}" type="sibTrans" cxnId="{8C9ACE67-361E-49ED-A6C3-F1A4990CEDDE}">
      <dgm:prSet/>
      <dgm:spPr/>
      <dgm:t>
        <a:bodyPr/>
        <a:lstStyle/>
        <a:p>
          <a:endParaRPr lang="en-US"/>
        </a:p>
      </dgm:t>
    </dgm:pt>
    <dgm:pt modelId="{CFCF464A-D10F-4291-A87B-87CDE5F4AE1A}">
      <dgm:prSet/>
      <dgm:spPr/>
      <dgm:t>
        <a:bodyPr/>
        <a:lstStyle/>
        <a:p>
          <a:r>
            <a:rPr lang="en-US" b="0" i="0" dirty="0">
              <a:solidFill>
                <a:schemeClr val="bg1">
                  <a:lumMod val="75000"/>
                </a:schemeClr>
              </a:solidFill>
            </a:rPr>
            <a:t>Data Splitting: Split by episodes (files) rather than randomized steps.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7AB1990E-1F81-42D1-9AE2-AF7F67701640}" type="parTrans" cxnId="{0D44C6E4-AFEA-4E27-B8EB-1233F2F920C5}">
      <dgm:prSet/>
      <dgm:spPr/>
      <dgm:t>
        <a:bodyPr/>
        <a:lstStyle/>
        <a:p>
          <a:endParaRPr lang="en-US"/>
        </a:p>
      </dgm:t>
    </dgm:pt>
    <dgm:pt modelId="{59C41D86-6C87-4433-8DB7-2A8FDBEED527}" type="sibTrans" cxnId="{0D44C6E4-AFEA-4E27-B8EB-1233F2F920C5}">
      <dgm:prSet/>
      <dgm:spPr/>
      <dgm:t>
        <a:bodyPr/>
        <a:lstStyle/>
        <a:p>
          <a:endParaRPr lang="en-US"/>
        </a:p>
      </dgm:t>
    </dgm:pt>
    <dgm:pt modelId="{807EB77E-22BF-4533-8D28-A452BD36BD31}">
      <dgm:prSet/>
      <dgm:spPr/>
      <dgm:t>
        <a:bodyPr/>
        <a:lstStyle/>
        <a:p>
          <a:r>
            <a:rPr lang="en-US" b="0" i="0" dirty="0">
              <a:solidFill>
                <a:schemeClr val="bg1">
                  <a:lumMod val="75000"/>
                </a:schemeClr>
              </a:solidFill>
            </a:rPr>
            <a:t>Why it matters: Prevents the model from memorizing specific room layouts.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6A71E2D8-142E-46C5-BB84-4337C051DC66}" type="parTrans" cxnId="{821B1B82-473A-4A60-B275-1ECC1B7A5768}">
      <dgm:prSet/>
      <dgm:spPr/>
      <dgm:t>
        <a:bodyPr/>
        <a:lstStyle/>
        <a:p>
          <a:endParaRPr lang="en-US"/>
        </a:p>
      </dgm:t>
    </dgm:pt>
    <dgm:pt modelId="{DA8202B8-3D8B-4AD9-AC58-6E57878969DB}" type="sibTrans" cxnId="{821B1B82-473A-4A60-B275-1ECC1B7A5768}">
      <dgm:prSet/>
      <dgm:spPr/>
      <dgm:t>
        <a:bodyPr/>
        <a:lstStyle/>
        <a:p>
          <a:endParaRPr lang="en-US"/>
        </a:p>
      </dgm:t>
    </dgm:pt>
    <dgm:pt modelId="{54E5070B-7835-42DF-BF1B-6570427AE2B9}" type="pres">
      <dgm:prSet presAssocID="{F1462195-5938-44CC-9B63-07D4CAC14960}" presName="root" presStyleCnt="0">
        <dgm:presLayoutVars>
          <dgm:dir/>
          <dgm:resizeHandles val="exact"/>
        </dgm:presLayoutVars>
      </dgm:prSet>
      <dgm:spPr/>
    </dgm:pt>
    <dgm:pt modelId="{1F8B56C6-7015-415B-8CB5-3725593366D4}" type="pres">
      <dgm:prSet presAssocID="{B9ACD229-D2BF-4B97-8A5B-53738AC63A32}" presName="compNode" presStyleCnt="0"/>
      <dgm:spPr/>
    </dgm:pt>
    <dgm:pt modelId="{B612FE41-D8E1-4F30-B3BA-17CF5580304B}" type="pres">
      <dgm:prSet presAssocID="{B9ACD229-D2BF-4B97-8A5B-53738AC63A3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plosion"/>
        </a:ext>
      </dgm:extLst>
    </dgm:pt>
    <dgm:pt modelId="{A6087965-C685-401E-8BCC-BB4B9F2663C3}" type="pres">
      <dgm:prSet presAssocID="{B9ACD229-D2BF-4B97-8A5B-53738AC63A32}" presName="spaceRect" presStyleCnt="0"/>
      <dgm:spPr/>
    </dgm:pt>
    <dgm:pt modelId="{F9D8B8B2-D217-4807-8554-6F4C485664C8}" type="pres">
      <dgm:prSet presAssocID="{B9ACD229-D2BF-4B97-8A5B-53738AC63A32}" presName="textRect" presStyleLbl="revTx" presStyleIdx="0" presStyleCnt="3">
        <dgm:presLayoutVars>
          <dgm:chMax val="1"/>
          <dgm:chPref val="1"/>
        </dgm:presLayoutVars>
      </dgm:prSet>
      <dgm:spPr/>
    </dgm:pt>
    <dgm:pt modelId="{4378D356-603D-4188-B412-F32FF7DCD9CD}" type="pres">
      <dgm:prSet presAssocID="{171E28CB-132A-4C7A-8DF9-058AC2C4F356}" presName="sibTrans" presStyleCnt="0"/>
      <dgm:spPr/>
    </dgm:pt>
    <dgm:pt modelId="{79215DC0-2A87-4B04-894C-AB4A98E6EE46}" type="pres">
      <dgm:prSet presAssocID="{CFCF464A-D10F-4291-A87B-87CDE5F4AE1A}" presName="compNode" presStyleCnt="0"/>
      <dgm:spPr/>
    </dgm:pt>
    <dgm:pt modelId="{FBFAE0A7-C7D1-4897-9F84-03981B1EB59E}" type="pres">
      <dgm:prSet presAssocID="{CFCF464A-D10F-4291-A87B-87CDE5F4AE1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57DF370B-B54A-4179-8CB3-6EA853C1C6B9}" type="pres">
      <dgm:prSet presAssocID="{CFCF464A-D10F-4291-A87B-87CDE5F4AE1A}" presName="spaceRect" presStyleCnt="0"/>
      <dgm:spPr/>
    </dgm:pt>
    <dgm:pt modelId="{4C794B0C-1874-4FDD-9A0F-5ACF814AC17F}" type="pres">
      <dgm:prSet presAssocID="{CFCF464A-D10F-4291-A87B-87CDE5F4AE1A}" presName="textRect" presStyleLbl="revTx" presStyleIdx="1" presStyleCnt="3">
        <dgm:presLayoutVars>
          <dgm:chMax val="1"/>
          <dgm:chPref val="1"/>
        </dgm:presLayoutVars>
      </dgm:prSet>
      <dgm:spPr/>
    </dgm:pt>
    <dgm:pt modelId="{9014B608-2BB6-4C10-B33C-48EA49172202}" type="pres">
      <dgm:prSet presAssocID="{59C41D86-6C87-4433-8DB7-2A8FDBEED527}" presName="sibTrans" presStyleCnt="0"/>
      <dgm:spPr/>
    </dgm:pt>
    <dgm:pt modelId="{AA20648B-AA9D-407B-AE1F-39E531400D08}" type="pres">
      <dgm:prSet presAssocID="{807EB77E-22BF-4533-8D28-A452BD36BD31}" presName="compNode" presStyleCnt="0"/>
      <dgm:spPr/>
    </dgm:pt>
    <dgm:pt modelId="{C56C25EE-3406-4A15-9CCF-6A342F3E8E16}" type="pres">
      <dgm:prSet presAssocID="{807EB77E-22BF-4533-8D28-A452BD36BD3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6AB433C-514A-4782-AFC8-7258B5FD79FA}" type="pres">
      <dgm:prSet presAssocID="{807EB77E-22BF-4533-8D28-A452BD36BD31}" presName="spaceRect" presStyleCnt="0"/>
      <dgm:spPr/>
    </dgm:pt>
    <dgm:pt modelId="{37DE1D2B-CB41-416E-826C-4DB883D25926}" type="pres">
      <dgm:prSet presAssocID="{807EB77E-22BF-4533-8D28-A452BD36BD3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D53F042-2238-465B-9F2D-48C170A9DAA5}" type="presOf" srcId="{CFCF464A-D10F-4291-A87B-87CDE5F4AE1A}" destId="{4C794B0C-1874-4FDD-9A0F-5ACF814AC17F}" srcOrd="0" destOrd="0" presId="urn:microsoft.com/office/officeart/2018/2/layout/IconLabelList"/>
    <dgm:cxn modelId="{EFF69C65-A690-4490-BD88-B7024B04356C}" type="presOf" srcId="{807EB77E-22BF-4533-8D28-A452BD36BD31}" destId="{37DE1D2B-CB41-416E-826C-4DB883D25926}" srcOrd="0" destOrd="0" presId="urn:microsoft.com/office/officeart/2018/2/layout/IconLabelList"/>
    <dgm:cxn modelId="{8C9ACE67-361E-49ED-A6C3-F1A4990CEDDE}" srcId="{F1462195-5938-44CC-9B63-07D4CAC14960}" destId="{B9ACD229-D2BF-4B97-8A5B-53738AC63A32}" srcOrd="0" destOrd="0" parTransId="{3D720ACC-B2E6-454A-97D4-9BEA45AE9033}" sibTransId="{171E28CB-132A-4C7A-8DF9-058AC2C4F356}"/>
    <dgm:cxn modelId="{821B1B82-473A-4A60-B275-1ECC1B7A5768}" srcId="{F1462195-5938-44CC-9B63-07D4CAC14960}" destId="{807EB77E-22BF-4533-8D28-A452BD36BD31}" srcOrd="2" destOrd="0" parTransId="{6A71E2D8-142E-46C5-BB84-4337C051DC66}" sibTransId="{DA8202B8-3D8B-4AD9-AC58-6E57878969DB}"/>
    <dgm:cxn modelId="{BB9E4BB7-8833-45E8-9931-BA7F918C7A1A}" type="presOf" srcId="{B9ACD229-D2BF-4B97-8A5B-53738AC63A32}" destId="{F9D8B8B2-D217-4807-8554-6F4C485664C8}" srcOrd="0" destOrd="0" presId="urn:microsoft.com/office/officeart/2018/2/layout/IconLabelList"/>
    <dgm:cxn modelId="{D32B57BF-EF56-437F-B597-8C218B7EC030}" type="presOf" srcId="{F1462195-5938-44CC-9B63-07D4CAC14960}" destId="{54E5070B-7835-42DF-BF1B-6570427AE2B9}" srcOrd="0" destOrd="0" presId="urn:microsoft.com/office/officeart/2018/2/layout/IconLabelList"/>
    <dgm:cxn modelId="{0D44C6E4-AFEA-4E27-B8EB-1233F2F920C5}" srcId="{F1462195-5938-44CC-9B63-07D4CAC14960}" destId="{CFCF464A-D10F-4291-A87B-87CDE5F4AE1A}" srcOrd="1" destOrd="0" parTransId="{7AB1990E-1F81-42D1-9AE2-AF7F67701640}" sibTransId="{59C41D86-6C87-4433-8DB7-2A8FDBEED527}"/>
    <dgm:cxn modelId="{1FF96B8C-1D9E-40ED-850C-1B2F60866FE2}" type="presParOf" srcId="{54E5070B-7835-42DF-BF1B-6570427AE2B9}" destId="{1F8B56C6-7015-415B-8CB5-3725593366D4}" srcOrd="0" destOrd="0" presId="urn:microsoft.com/office/officeart/2018/2/layout/IconLabelList"/>
    <dgm:cxn modelId="{CF13F8CF-C28B-4614-9604-EBAE4D08AD7E}" type="presParOf" srcId="{1F8B56C6-7015-415B-8CB5-3725593366D4}" destId="{B612FE41-D8E1-4F30-B3BA-17CF5580304B}" srcOrd="0" destOrd="0" presId="urn:microsoft.com/office/officeart/2018/2/layout/IconLabelList"/>
    <dgm:cxn modelId="{E64F0A5C-ADFD-4FF6-ABDE-06A361FFA9C0}" type="presParOf" srcId="{1F8B56C6-7015-415B-8CB5-3725593366D4}" destId="{A6087965-C685-401E-8BCC-BB4B9F2663C3}" srcOrd="1" destOrd="0" presId="urn:microsoft.com/office/officeart/2018/2/layout/IconLabelList"/>
    <dgm:cxn modelId="{4C023214-A9E8-4530-A31F-FC6165D0D4B5}" type="presParOf" srcId="{1F8B56C6-7015-415B-8CB5-3725593366D4}" destId="{F9D8B8B2-D217-4807-8554-6F4C485664C8}" srcOrd="2" destOrd="0" presId="urn:microsoft.com/office/officeart/2018/2/layout/IconLabelList"/>
    <dgm:cxn modelId="{0CA1A3EB-A5EE-494B-A0DE-CA772FAC8BCE}" type="presParOf" srcId="{54E5070B-7835-42DF-BF1B-6570427AE2B9}" destId="{4378D356-603D-4188-B412-F32FF7DCD9CD}" srcOrd="1" destOrd="0" presId="urn:microsoft.com/office/officeart/2018/2/layout/IconLabelList"/>
    <dgm:cxn modelId="{BAC6DDB7-3C85-4AB1-B2E9-BC2E77723034}" type="presParOf" srcId="{54E5070B-7835-42DF-BF1B-6570427AE2B9}" destId="{79215DC0-2A87-4B04-894C-AB4A98E6EE46}" srcOrd="2" destOrd="0" presId="urn:microsoft.com/office/officeart/2018/2/layout/IconLabelList"/>
    <dgm:cxn modelId="{D1FD1835-2BF2-43CF-911B-F10B27B70D08}" type="presParOf" srcId="{79215DC0-2A87-4B04-894C-AB4A98E6EE46}" destId="{FBFAE0A7-C7D1-4897-9F84-03981B1EB59E}" srcOrd="0" destOrd="0" presId="urn:microsoft.com/office/officeart/2018/2/layout/IconLabelList"/>
    <dgm:cxn modelId="{CA1B7962-94A7-456E-888F-0DAD629A4FAC}" type="presParOf" srcId="{79215DC0-2A87-4B04-894C-AB4A98E6EE46}" destId="{57DF370B-B54A-4179-8CB3-6EA853C1C6B9}" srcOrd="1" destOrd="0" presId="urn:microsoft.com/office/officeart/2018/2/layout/IconLabelList"/>
    <dgm:cxn modelId="{87A40739-6710-4942-8E5B-0569EDBBAAAD}" type="presParOf" srcId="{79215DC0-2A87-4B04-894C-AB4A98E6EE46}" destId="{4C794B0C-1874-4FDD-9A0F-5ACF814AC17F}" srcOrd="2" destOrd="0" presId="urn:microsoft.com/office/officeart/2018/2/layout/IconLabelList"/>
    <dgm:cxn modelId="{1008513F-43F1-4891-A106-1DB6A3814C1B}" type="presParOf" srcId="{54E5070B-7835-42DF-BF1B-6570427AE2B9}" destId="{9014B608-2BB6-4C10-B33C-48EA49172202}" srcOrd="3" destOrd="0" presId="urn:microsoft.com/office/officeart/2018/2/layout/IconLabelList"/>
    <dgm:cxn modelId="{E044552F-1E0F-461D-AEFF-4A82BA98F101}" type="presParOf" srcId="{54E5070B-7835-42DF-BF1B-6570427AE2B9}" destId="{AA20648B-AA9D-407B-AE1F-39E531400D08}" srcOrd="4" destOrd="0" presId="urn:microsoft.com/office/officeart/2018/2/layout/IconLabelList"/>
    <dgm:cxn modelId="{EBEDCF91-CB12-40E2-867E-6C5C51F7289D}" type="presParOf" srcId="{AA20648B-AA9D-407B-AE1F-39E531400D08}" destId="{C56C25EE-3406-4A15-9CCF-6A342F3E8E16}" srcOrd="0" destOrd="0" presId="urn:microsoft.com/office/officeart/2018/2/layout/IconLabelList"/>
    <dgm:cxn modelId="{8CE7799B-810E-4D09-A950-945CCD45A260}" type="presParOf" srcId="{AA20648B-AA9D-407B-AE1F-39E531400D08}" destId="{D6AB433C-514A-4782-AFC8-7258B5FD79FA}" srcOrd="1" destOrd="0" presId="urn:microsoft.com/office/officeart/2018/2/layout/IconLabelList"/>
    <dgm:cxn modelId="{DCD25BDB-44FC-404C-859C-EA8F867AAE0B}" type="presParOf" srcId="{AA20648B-AA9D-407B-AE1F-39E531400D08}" destId="{37DE1D2B-CB41-416E-826C-4DB883D2592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36E93DF-464C-4119-9E70-0A58CC8CD38C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4C616C3-E18E-47D8-B5FD-3668FD00973C}">
      <dgm:prSet/>
      <dgm:spPr/>
      <dgm:t>
        <a:bodyPr/>
        <a:lstStyle/>
        <a:p>
          <a:r>
            <a:rPr lang="en-US" b="0" i="0"/>
            <a:t>Resource Constraints: Mobile and edge devices often lack the memory and compute power required to handle large-scale Generative AI (GenAI) workloads locally. </a:t>
          </a:r>
          <a:endParaRPr lang="en-US"/>
        </a:p>
      </dgm:t>
    </dgm:pt>
    <dgm:pt modelId="{B3A5A1C7-F12F-48D9-9DFD-DAB87ABC71CD}" type="parTrans" cxnId="{E9502A7F-731A-4C1B-82F5-57702BF77602}">
      <dgm:prSet/>
      <dgm:spPr/>
      <dgm:t>
        <a:bodyPr/>
        <a:lstStyle/>
        <a:p>
          <a:endParaRPr lang="en-US"/>
        </a:p>
      </dgm:t>
    </dgm:pt>
    <dgm:pt modelId="{628A22ED-AF9C-4C54-B258-C826C09D72E9}" type="sibTrans" cxnId="{E9502A7F-731A-4C1B-82F5-57702BF77602}">
      <dgm:prSet/>
      <dgm:spPr/>
      <dgm:t>
        <a:bodyPr/>
        <a:lstStyle/>
        <a:p>
          <a:endParaRPr lang="en-US"/>
        </a:p>
      </dgm:t>
    </dgm:pt>
    <dgm:pt modelId="{2844601F-877C-49DD-839B-7E7665E5E00F}">
      <dgm:prSet/>
      <dgm:spPr/>
      <dgm:t>
        <a:bodyPr/>
        <a:lstStyle/>
        <a:p>
          <a:r>
            <a:rPr lang="en-US" b="0" i="0"/>
            <a:t>Bursty Workloads: AI inference requests are often unpredictable and non-uniform, leading to sudden "bursts" that can overwhelm local hardware. </a:t>
          </a:r>
          <a:endParaRPr lang="en-US"/>
        </a:p>
      </dgm:t>
    </dgm:pt>
    <dgm:pt modelId="{FD72EDFB-9D27-48AB-96A9-E8F0B8238A0A}" type="parTrans" cxnId="{5C59B8ED-2C6D-4105-AFB7-51326713A4BB}">
      <dgm:prSet/>
      <dgm:spPr/>
      <dgm:t>
        <a:bodyPr/>
        <a:lstStyle/>
        <a:p>
          <a:endParaRPr lang="en-US"/>
        </a:p>
      </dgm:t>
    </dgm:pt>
    <dgm:pt modelId="{80289BED-54A3-496B-AB26-8CAE45882B63}" type="sibTrans" cxnId="{5C59B8ED-2C6D-4105-AFB7-51326713A4BB}">
      <dgm:prSet/>
      <dgm:spPr/>
      <dgm:t>
        <a:bodyPr/>
        <a:lstStyle/>
        <a:p>
          <a:endParaRPr lang="en-US"/>
        </a:p>
      </dgm:t>
    </dgm:pt>
    <dgm:pt modelId="{1CB87ED1-3918-4FFE-A3E2-A32E5AD8A46C}">
      <dgm:prSet/>
      <dgm:spPr/>
      <dgm:t>
        <a:bodyPr/>
        <a:lstStyle/>
        <a:p>
          <a:r>
            <a:rPr lang="en-US" b="0" i="0"/>
            <a:t>Network Volatility: Relying entirely on the cloud introduces latency risks due to real-time network congestion and varying bandwidth.</a:t>
          </a:r>
          <a:endParaRPr lang="en-US"/>
        </a:p>
      </dgm:t>
    </dgm:pt>
    <dgm:pt modelId="{47F55C1E-C4C9-476F-B89E-505F0B33BFF1}" type="parTrans" cxnId="{7735E38D-E63D-49B6-A747-358ABD6F795F}">
      <dgm:prSet/>
      <dgm:spPr/>
      <dgm:t>
        <a:bodyPr/>
        <a:lstStyle/>
        <a:p>
          <a:endParaRPr lang="en-US"/>
        </a:p>
      </dgm:t>
    </dgm:pt>
    <dgm:pt modelId="{57F7D425-8954-4ACA-875A-1441F8B2EDB0}" type="sibTrans" cxnId="{7735E38D-E63D-49B6-A747-358ABD6F795F}">
      <dgm:prSet/>
      <dgm:spPr/>
      <dgm:t>
        <a:bodyPr/>
        <a:lstStyle/>
        <a:p>
          <a:endParaRPr lang="en-US"/>
        </a:p>
      </dgm:t>
    </dgm:pt>
    <dgm:pt modelId="{1A789C09-8797-40D7-83BA-A141B93EED2C}" type="pres">
      <dgm:prSet presAssocID="{E36E93DF-464C-4119-9E70-0A58CC8CD38C}" presName="outerComposite" presStyleCnt="0">
        <dgm:presLayoutVars>
          <dgm:chMax val="5"/>
          <dgm:dir/>
          <dgm:resizeHandles val="exact"/>
        </dgm:presLayoutVars>
      </dgm:prSet>
      <dgm:spPr/>
    </dgm:pt>
    <dgm:pt modelId="{9CCE5C03-3CB9-4680-8AB4-7D52BEAA6B38}" type="pres">
      <dgm:prSet presAssocID="{E36E93DF-464C-4119-9E70-0A58CC8CD38C}" presName="dummyMaxCanvas" presStyleCnt="0">
        <dgm:presLayoutVars/>
      </dgm:prSet>
      <dgm:spPr/>
    </dgm:pt>
    <dgm:pt modelId="{67C86A7E-998A-4DE5-8260-F6F3669569D3}" type="pres">
      <dgm:prSet presAssocID="{E36E93DF-464C-4119-9E70-0A58CC8CD38C}" presName="ThreeNodes_1" presStyleLbl="node1" presStyleIdx="0" presStyleCnt="3">
        <dgm:presLayoutVars>
          <dgm:bulletEnabled val="1"/>
        </dgm:presLayoutVars>
      </dgm:prSet>
      <dgm:spPr/>
    </dgm:pt>
    <dgm:pt modelId="{22E1BFF0-AB76-4DC7-9BB3-DB204023156F}" type="pres">
      <dgm:prSet presAssocID="{E36E93DF-464C-4119-9E70-0A58CC8CD38C}" presName="ThreeNodes_2" presStyleLbl="node1" presStyleIdx="1" presStyleCnt="3">
        <dgm:presLayoutVars>
          <dgm:bulletEnabled val="1"/>
        </dgm:presLayoutVars>
      </dgm:prSet>
      <dgm:spPr/>
    </dgm:pt>
    <dgm:pt modelId="{B20EBC11-655F-44F3-BE44-87DA99F0A52F}" type="pres">
      <dgm:prSet presAssocID="{E36E93DF-464C-4119-9E70-0A58CC8CD38C}" presName="ThreeNodes_3" presStyleLbl="node1" presStyleIdx="2" presStyleCnt="3">
        <dgm:presLayoutVars>
          <dgm:bulletEnabled val="1"/>
        </dgm:presLayoutVars>
      </dgm:prSet>
      <dgm:spPr/>
    </dgm:pt>
    <dgm:pt modelId="{5FE752AA-4A6A-44F6-9B3E-3C2A00DC3DD7}" type="pres">
      <dgm:prSet presAssocID="{E36E93DF-464C-4119-9E70-0A58CC8CD38C}" presName="ThreeConn_1-2" presStyleLbl="fgAccFollowNode1" presStyleIdx="0" presStyleCnt="2">
        <dgm:presLayoutVars>
          <dgm:bulletEnabled val="1"/>
        </dgm:presLayoutVars>
      </dgm:prSet>
      <dgm:spPr/>
    </dgm:pt>
    <dgm:pt modelId="{B97327B6-5F87-4C70-B577-B81853056480}" type="pres">
      <dgm:prSet presAssocID="{E36E93DF-464C-4119-9E70-0A58CC8CD38C}" presName="ThreeConn_2-3" presStyleLbl="fgAccFollowNode1" presStyleIdx="1" presStyleCnt="2">
        <dgm:presLayoutVars>
          <dgm:bulletEnabled val="1"/>
        </dgm:presLayoutVars>
      </dgm:prSet>
      <dgm:spPr/>
    </dgm:pt>
    <dgm:pt modelId="{2F2EBC20-931F-43E7-86DD-9F7BA0ED5359}" type="pres">
      <dgm:prSet presAssocID="{E36E93DF-464C-4119-9E70-0A58CC8CD38C}" presName="ThreeNodes_1_text" presStyleLbl="node1" presStyleIdx="2" presStyleCnt="3">
        <dgm:presLayoutVars>
          <dgm:bulletEnabled val="1"/>
        </dgm:presLayoutVars>
      </dgm:prSet>
      <dgm:spPr/>
    </dgm:pt>
    <dgm:pt modelId="{94469A4F-E044-4615-A5B8-2EAFBB33317B}" type="pres">
      <dgm:prSet presAssocID="{E36E93DF-464C-4119-9E70-0A58CC8CD38C}" presName="ThreeNodes_2_text" presStyleLbl="node1" presStyleIdx="2" presStyleCnt="3">
        <dgm:presLayoutVars>
          <dgm:bulletEnabled val="1"/>
        </dgm:presLayoutVars>
      </dgm:prSet>
      <dgm:spPr/>
    </dgm:pt>
    <dgm:pt modelId="{CF6BCF6D-C25E-45A4-82CB-85692192C6BF}" type="pres">
      <dgm:prSet presAssocID="{E36E93DF-464C-4119-9E70-0A58CC8CD38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1B7A603-D929-45A1-9599-D18AEBF7DBAB}" type="presOf" srcId="{80289BED-54A3-496B-AB26-8CAE45882B63}" destId="{B97327B6-5F87-4C70-B577-B81853056480}" srcOrd="0" destOrd="0" presId="urn:microsoft.com/office/officeart/2005/8/layout/vProcess5"/>
    <dgm:cxn modelId="{513F9806-51DA-49BD-AD06-03DAE7057124}" type="presOf" srcId="{628A22ED-AF9C-4C54-B258-C826C09D72E9}" destId="{5FE752AA-4A6A-44F6-9B3E-3C2A00DC3DD7}" srcOrd="0" destOrd="0" presId="urn:microsoft.com/office/officeart/2005/8/layout/vProcess5"/>
    <dgm:cxn modelId="{DC538C5E-E1F8-4D4B-B6EB-D0E596D7D524}" type="presOf" srcId="{2844601F-877C-49DD-839B-7E7665E5E00F}" destId="{94469A4F-E044-4615-A5B8-2EAFBB33317B}" srcOrd="1" destOrd="0" presId="urn:microsoft.com/office/officeart/2005/8/layout/vProcess5"/>
    <dgm:cxn modelId="{E9502A7F-731A-4C1B-82F5-57702BF77602}" srcId="{E36E93DF-464C-4119-9E70-0A58CC8CD38C}" destId="{B4C616C3-E18E-47D8-B5FD-3668FD00973C}" srcOrd="0" destOrd="0" parTransId="{B3A5A1C7-F12F-48D9-9DFD-DAB87ABC71CD}" sibTransId="{628A22ED-AF9C-4C54-B258-C826C09D72E9}"/>
    <dgm:cxn modelId="{6FBD7A87-FA37-4A78-AC21-F4888865F2D7}" type="presOf" srcId="{B4C616C3-E18E-47D8-B5FD-3668FD00973C}" destId="{67C86A7E-998A-4DE5-8260-F6F3669569D3}" srcOrd="0" destOrd="0" presId="urn:microsoft.com/office/officeart/2005/8/layout/vProcess5"/>
    <dgm:cxn modelId="{7735E38D-E63D-49B6-A747-358ABD6F795F}" srcId="{E36E93DF-464C-4119-9E70-0A58CC8CD38C}" destId="{1CB87ED1-3918-4FFE-A3E2-A32E5AD8A46C}" srcOrd="2" destOrd="0" parTransId="{47F55C1E-C4C9-476F-B89E-505F0B33BFF1}" sibTransId="{57F7D425-8954-4ACA-875A-1441F8B2EDB0}"/>
    <dgm:cxn modelId="{DA2A58A2-A98C-4D75-9B83-2C7B12F007DE}" type="presOf" srcId="{1CB87ED1-3918-4FFE-A3E2-A32E5AD8A46C}" destId="{CF6BCF6D-C25E-45A4-82CB-85692192C6BF}" srcOrd="1" destOrd="0" presId="urn:microsoft.com/office/officeart/2005/8/layout/vProcess5"/>
    <dgm:cxn modelId="{3696A4B1-BBDF-492E-ABF3-B4930AB56AA6}" type="presOf" srcId="{2844601F-877C-49DD-839B-7E7665E5E00F}" destId="{22E1BFF0-AB76-4DC7-9BB3-DB204023156F}" srcOrd="0" destOrd="0" presId="urn:microsoft.com/office/officeart/2005/8/layout/vProcess5"/>
    <dgm:cxn modelId="{D8688CB4-56DD-4F88-8D5F-E75932BC9B2F}" type="presOf" srcId="{B4C616C3-E18E-47D8-B5FD-3668FD00973C}" destId="{2F2EBC20-931F-43E7-86DD-9F7BA0ED5359}" srcOrd="1" destOrd="0" presId="urn:microsoft.com/office/officeart/2005/8/layout/vProcess5"/>
    <dgm:cxn modelId="{A784E2B8-E4E3-44E7-AD24-2596EDFBEE9D}" type="presOf" srcId="{E36E93DF-464C-4119-9E70-0A58CC8CD38C}" destId="{1A789C09-8797-40D7-83BA-A141B93EED2C}" srcOrd="0" destOrd="0" presId="urn:microsoft.com/office/officeart/2005/8/layout/vProcess5"/>
    <dgm:cxn modelId="{1A67EFC4-3A59-49EB-ADB0-4648F1657CF6}" type="presOf" srcId="{1CB87ED1-3918-4FFE-A3E2-A32E5AD8A46C}" destId="{B20EBC11-655F-44F3-BE44-87DA99F0A52F}" srcOrd="0" destOrd="0" presId="urn:microsoft.com/office/officeart/2005/8/layout/vProcess5"/>
    <dgm:cxn modelId="{5C59B8ED-2C6D-4105-AFB7-51326713A4BB}" srcId="{E36E93DF-464C-4119-9E70-0A58CC8CD38C}" destId="{2844601F-877C-49DD-839B-7E7665E5E00F}" srcOrd="1" destOrd="0" parTransId="{FD72EDFB-9D27-48AB-96A9-E8F0B8238A0A}" sibTransId="{80289BED-54A3-496B-AB26-8CAE45882B63}"/>
    <dgm:cxn modelId="{5B77B0A4-449D-471E-A14A-C900297653A7}" type="presParOf" srcId="{1A789C09-8797-40D7-83BA-A141B93EED2C}" destId="{9CCE5C03-3CB9-4680-8AB4-7D52BEAA6B38}" srcOrd="0" destOrd="0" presId="urn:microsoft.com/office/officeart/2005/8/layout/vProcess5"/>
    <dgm:cxn modelId="{F9E0CD63-2F37-4B66-AD98-78F900898CBD}" type="presParOf" srcId="{1A789C09-8797-40D7-83BA-A141B93EED2C}" destId="{67C86A7E-998A-4DE5-8260-F6F3669569D3}" srcOrd="1" destOrd="0" presId="urn:microsoft.com/office/officeart/2005/8/layout/vProcess5"/>
    <dgm:cxn modelId="{68C04892-61C9-417E-ABCA-F016F4CE5AB6}" type="presParOf" srcId="{1A789C09-8797-40D7-83BA-A141B93EED2C}" destId="{22E1BFF0-AB76-4DC7-9BB3-DB204023156F}" srcOrd="2" destOrd="0" presId="urn:microsoft.com/office/officeart/2005/8/layout/vProcess5"/>
    <dgm:cxn modelId="{560CAB6A-ECFE-407D-8616-E743617885B7}" type="presParOf" srcId="{1A789C09-8797-40D7-83BA-A141B93EED2C}" destId="{B20EBC11-655F-44F3-BE44-87DA99F0A52F}" srcOrd="3" destOrd="0" presId="urn:microsoft.com/office/officeart/2005/8/layout/vProcess5"/>
    <dgm:cxn modelId="{E21FB3FF-FE83-4DC9-A81C-AEE79C5BBD5F}" type="presParOf" srcId="{1A789C09-8797-40D7-83BA-A141B93EED2C}" destId="{5FE752AA-4A6A-44F6-9B3E-3C2A00DC3DD7}" srcOrd="4" destOrd="0" presId="urn:microsoft.com/office/officeart/2005/8/layout/vProcess5"/>
    <dgm:cxn modelId="{143A63D3-6289-4025-B4B4-DB6F11DF3304}" type="presParOf" srcId="{1A789C09-8797-40D7-83BA-A141B93EED2C}" destId="{B97327B6-5F87-4C70-B577-B81853056480}" srcOrd="5" destOrd="0" presId="urn:microsoft.com/office/officeart/2005/8/layout/vProcess5"/>
    <dgm:cxn modelId="{D0DB49C9-2A21-4276-BD48-0887A3BC2B57}" type="presParOf" srcId="{1A789C09-8797-40D7-83BA-A141B93EED2C}" destId="{2F2EBC20-931F-43E7-86DD-9F7BA0ED5359}" srcOrd="6" destOrd="0" presId="urn:microsoft.com/office/officeart/2005/8/layout/vProcess5"/>
    <dgm:cxn modelId="{4F88EC51-28A3-46D6-BC42-1D3AFDC66710}" type="presParOf" srcId="{1A789C09-8797-40D7-83BA-A141B93EED2C}" destId="{94469A4F-E044-4615-A5B8-2EAFBB33317B}" srcOrd="7" destOrd="0" presId="urn:microsoft.com/office/officeart/2005/8/layout/vProcess5"/>
    <dgm:cxn modelId="{B43F9BE2-79C4-428B-A840-4958F8602B8B}" type="presParOf" srcId="{1A789C09-8797-40D7-83BA-A141B93EED2C}" destId="{CF6BCF6D-C25E-45A4-82CB-85692192C6B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8311EE-3E3E-4839-8859-CC29E4BE298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A2AEA2C-E81C-4CB5-BD7A-805B6F6461E8}">
      <dgm:prSet/>
      <dgm:spPr/>
      <dgm:t>
        <a:bodyPr/>
        <a:lstStyle/>
        <a:p>
          <a:r>
            <a:rPr lang="en-US" b="0" i="0"/>
            <a:t>Utilized authentic production logs (Alibaba Cluster Trace 2026).</a:t>
          </a:r>
          <a:endParaRPr lang="en-US"/>
        </a:p>
      </dgm:t>
    </dgm:pt>
    <dgm:pt modelId="{503024D0-066F-4152-8D84-949F88248EDE}" type="parTrans" cxnId="{8F0024D6-9E31-4A2F-8AB3-AFB3F5170369}">
      <dgm:prSet/>
      <dgm:spPr/>
      <dgm:t>
        <a:bodyPr/>
        <a:lstStyle/>
        <a:p>
          <a:endParaRPr lang="en-US"/>
        </a:p>
      </dgm:t>
    </dgm:pt>
    <dgm:pt modelId="{D3476768-C4D2-404F-A6FB-11C0750A843E}" type="sibTrans" cxnId="{8F0024D6-9E31-4A2F-8AB3-AFB3F5170369}">
      <dgm:prSet/>
      <dgm:spPr/>
      <dgm:t>
        <a:bodyPr/>
        <a:lstStyle/>
        <a:p>
          <a:endParaRPr lang="en-US"/>
        </a:p>
      </dgm:t>
    </dgm:pt>
    <dgm:pt modelId="{F1C47F35-3A6B-425A-B544-74BC99816C86}">
      <dgm:prSet/>
      <dgm:spPr/>
      <dgm:t>
        <a:bodyPr/>
        <a:lstStyle/>
        <a:p>
          <a:r>
            <a:rPr lang="en-US" b="0" i="0"/>
            <a:t>Key Inputs: Inference Latency, Queue Response Time, and GPU Duty Cycle.</a:t>
          </a:r>
          <a:endParaRPr lang="en-US"/>
        </a:p>
      </dgm:t>
    </dgm:pt>
    <dgm:pt modelId="{59A1E7B6-BEA2-4A3D-B367-275416CC9C20}" type="parTrans" cxnId="{C1F67E94-9A5D-43C5-AFE4-2534C44D8E43}">
      <dgm:prSet/>
      <dgm:spPr/>
      <dgm:t>
        <a:bodyPr/>
        <a:lstStyle/>
        <a:p>
          <a:endParaRPr lang="en-US"/>
        </a:p>
      </dgm:t>
    </dgm:pt>
    <dgm:pt modelId="{4174B536-701C-4966-96BC-6555F25047CC}" type="sibTrans" cxnId="{C1F67E94-9A5D-43C5-AFE4-2534C44D8E43}">
      <dgm:prSet/>
      <dgm:spPr/>
      <dgm:t>
        <a:bodyPr/>
        <a:lstStyle/>
        <a:p>
          <a:endParaRPr lang="en-US"/>
        </a:p>
      </dgm:t>
    </dgm:pt>
    <dgm:pt modelId="{7968FFFB-B192-47F9-BFC9-0E20B5AF37A7}">
      <dgm:prSet/>
      <dgm:spPr/>
      <dgm:t>
        <a:bodyPr/>
        <a:lstStyle/>
        <a:p>
          <a:r>
            <a:rPr lang="en-US" b="0" i="0"/>
            <a:t>Allowed the model to learn from hardware behavior and network jitter.</a:t>
          </a:r>
          <a:endParaRPr lang="en-US"/>
        </a:p>
      </dgm:t>
    </dgm:pt>
    <dgm:pt modelId="{2A76C3FC-5F10-43FB-B036-E517E57BC257}" type="parTrans" cxnId="{F15A75A0-A9D6-4540-8E2D-C3D704065CB5}">
      <dgm:prSet/>
      <dgm:spPr/>
      <dgm:t>
        <a:bodyPr/>
        <a:lstStyle/>
        <a:p>
          <a:endParaRPr lang="en-US"/>
        </a:p>
      </dgm:t>
    </dgm:pt>
    <dgm:pt modelId="{4CCAA4D8-43D2-4305-B4B6-DD44D39BB032}" type="sibTrans" cxnId="{F15A75A0-A9D6-4540-8E2D-C3D704065CB5}">
      <dgm:prSet/>
      <dgm:spPr/>
      <dgm:t>
        <a:bodyPr/>
        <a:lstStyle/>
        <a:p>
          <a:endParaRPr lang="en-US"/>
        </a:p>
      </dgm:t>
    </dgm:pt>
    <dgm:pt modelId="{0B67C7CE-EBD0-4EE5-BA51-A31799C414B2}" type="pres">
      <dgm:prSet presAssocID="{E48311EE-3E3E-4839-8859-CC29E4BE2982}" presName="linear" presStyleCnt="0">
        <dgm:presLayoutVars>
          <dgm:animLvl val="lvl"/>
          <dgm:resizeHandles val="exact"/>
        </dgm:presLayoutVars>
      </dgm:prSet>
      <dgm:spPr/>
    </dgm:pt>
    <dgm:pt modelId="{FF8E446A-731A-4B00-8CE4-4138B1CC132D}" type="pres">
      <dgm:prSet presAssocID="{5A2AEA2C-E81C-4CB5-BD7A-805B6F6461E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D8192CF-BA2F-4C71-B1B7-357E60E69A58}" type="pres">
      <dgm:prSet presAssocID="{D3476768-C4D2-404F-A6FB-11C0750A843E}" presName="spacer" presStyleCnt="0"/>
      <dgm:spPr/>
    </dgm:pt>
    <dgm:pt modelId="{76D0C1D3-2431-4E9B-9421-E5BAB358FF5C}" type="pres">
      <dgm:prSet presAssocID="{F1C47F35-3A6B-425A-B544-74BC99816C8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AFC3496-311E-4373-981B-800EE292A105}" type="pres">
      <dgm:prSet presAssocID="{4174B536-701C-4966-96BC-6555F25047CC}" presName="spacer" presStyleCnt="0"/>
      <dgm:spPr/>
    </dgm:pt>
    <dgm:pt modelId="{F1E7CFA2-2199-4358-9119-DB7FA56626E2}" type="pres">
      <dgm:prSet presAssocID="{7968FFFB-B192-47F9-BFC9-0E20B5AF37A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2BFF75D-E2B6-4452-955A-BB83C0D899E1}" type="presOf" srcId="{5A2AEA2C-E81C-4CB5-BD7A-805B6F6461E8}" destId="{FF8E446A-731A-4B00-8CE4-4138B1CC132D}" srcOrd="0" destOrd="0" presId="urn:microsoft.com/office/officeart/2005/8/layout/vList2"/>
    <dgm:cxn modelId="{CBE47278-90D3-4779-A0D1-AB1324068192}" type="presOf" srcId="{E48311EE-3E3E-4839-8859-CC29E4BE2982}" destId="{0B67C7CE-EBD0-4EE5-BA51-A31799C414B2}" srcOrd="0" destOrd="0" presId="urn:microsoft.com/office/officeart/2005/8/layout/vList2"/>
    <dgm:cxn modelId="{43EEED90-AD91-40CA-A6DD-E6BFD760E2C8}" type="presOf" srcId="{F1C47F35-3A6B-425A-B544-74BC99816C86}" destId="{76D0C1D3-2431-4E9B-9421-E5BAB358FF5C}" srcOrd="0" destOrd="0" presId="urn:microsoft.com/office/officeart/2005/8/layout/vList2"/>
    <dgm:cxn modelId="{C1F67E94-9A5D-43C5-AFE4-2534C44D8E43}" srcId="{E48311EE-3E3E-4839-8859-CC29E4BE2982}" destId="{F1C47F35-3A6B-425A-B544-74BC99816C86}" srcOrd="1" destOrd="0" parTransId="{59A1E7B6-BEA2-4A3D-B367-275416CC9C20}" sibTransId="{4174B536-701C-4966-96BC-6555F25047CC}"/>
    <dgm:cxn modelId="{F15A75A0-A9D6-4540-8E2D-C3D704065CB5}" srcId="{E48311EE-3E3E-4839-8859-CC29E4BE2982}" destId="{7968FFFB-B192-47F9-BFC9-0E20B5AF37A7}" srcOrd="2" destOrd="0" parTransId="{2A76C3FC-5F10-43FB-B036-E517E57BC257}" sibTransId="{4CCAA4D8-43D2-4305-B4B6-DD44D39BB032}"/>
    <dgm:cxn modelId="{8F0024D6-9E31-4A2F-8AB3-AFB3F5170369}" srcId="{E48311EE-3E3E-4839-8859-CC29E4BE2982}" destId="{5A2AEA2C-E81C-4CB5-BD7A-805B6F6461E8}" srcOrd="0" destOrd="0" parTransId="{503024D0-066F-4152-8D84-949F88248EDE}" sibTransId="{D3476768-C4D2-404F-A6FB-11C0750A843E}"/>
    <dgm:cxn modelId="{A2E070D7-6F02-43A2-811D-748F28594C51}" type="presOf" srcId="{7968FFFB-B192-47F9-BFC9-0E20B5AF37A7}" destId="{F1E7CFA2-2199-4358-9119-DB7FA56626E2}" srcOrd="0" destOrd="0" presId="urn:microsoft.com/office/officeart/2005/8/layout/vList2"/>
    <dgm:cxn modelId="{650971BD-B7F6-48B9-8453-75D3BA94B9BE}" type="presParOf" srcId="{0B67C7CE-EBD0-4EE5-BA51-A31799C414B2}" destId="{FF8E446A-731A-4B00-8CE4-4138B1CC132D}" srcOrd="0" destOrd="0" presId="urn:microsoft.com/office/officeart/2005/8/layout/vList2"/>
    <dgm:cxn modelId="{B7A7B533-13E6-4587-B775-B794B7046886}" type="presParOf" srcId="{0B67C7CE-EBD0-4EE5-BA51-A31799C414B2}" destId="{6D8192CF-BA2F-4C71-B1B7-357E60E69A58}" srcOrd="1" destOrd="0" presId="urn:microsoft.com/office/officeart/2005/8/layout/vList2"/>
    <dgm:cxn modelId="{AA6E0113-99B3-42AC-9D77-93A598B616D4}" type="presParOf" srcId="{0B67C7CE-EBD0-4EE5-BA51-A31799C414B2}" destId="{76D0C1D3-2431-4E9B-9421-E5BAB358FF5C}" srcOrd="2" destOrd="0" presId="urn:microsoft.com/office/officeart/2005/8/layout/vList2"/>
    <dgm:cxn modelId="{6FDA6571-BF65-41F9-B8D5-5711C1867C4E}" type="presParOf" srcId="{0B67C7CE-EBD0-4EE5-BA51-A31799C414B2}" destId="{BAFC3496-311E-4373-981B-800EE292A105}" srcOrd="3" destOrd="0" presId="urn:microsoft.com/office/officeart/2005/8/layout/vList2"/>
    <dgm:cxn modelId="{9F358AAD-0DB5-435A-B435-76CA9EC10EE6}" type="presParOf" srcId="{0B67C7CE-EBD0-4EE5-BA51-A31799C414B2}" destId="{F1E7CFA2-2199-4358-9119-DB7FA56626E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A435297-35C0-4E67-B7EC-7539CB4517A6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C69519E-D1D8-4B9F-BF72-7E843225AFEC}">
      <dgm:prSet/>
      <dgm:spPr/>
      <dgm:t>
        <a:bodyPr/>
        <a:lstStyle/>
        <a:p>
          <a:r>
            <a:rPr lang="en-US" b="0" i="0" dirty="0">
              <a:solidFill>
                <a:schemeClr val="bg1">
                  <a:lumMod val="75000"/>
                </a:schemeClr>
              </a:solidFill>
            </a:rPr>
            <a:t>Utilized Confusion Matrices to identify critical system failure states.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56BB9117-EAF6-48EB-BF95-D0B5B96FDC06}" type="parTrans" cxnId="{4ABDB473-1B7C-43B4-8568-EC4441F0998D}">
      <dgm:prSet/>
      <dgm:spPr/>
      <dgm:t>
        <a:bodyPr/>
        <a:lstStyle/>
        <a:p>
          <a:endParaRPr lang="en-US"/>
        </a:p>
      </dgm:t>
    </dgm:pt>
    <dgm:pt modelId="{DE7F342E-9890-4351-A261-D2D11AEFA317}" type="sibTrans" cxnId="{4ABDB473-1B7C-43B4-8568-EC4441F0998D}">
      <dgm:prSet/>
      <dgm:spPr/>
      <dgm:t>
        <a:bodyPr/>
        <a:lstStyle/>
        <a:p>
          <a:endParaRPr lang="en-US"/>
        </a:p>
      </dgm:t>
    </dgm:pt>
    <dgm:pt modelId="{1873DF21-2F16-44A5-89D2-2673F572E94D}">
      <dgm:prSet/>
      <dgm:spPr/>
      <dgm:t>
        <a:bodyPr/>
        <a:lstStyle/>
        <a:p>
          <a:r>
            <a:rPr lang="en-US" b="0" i="0" dirty="0">
              <a:solidFill>
                <a:schemeClr val="bg1">
                  <a:lumMod val="75000"/>
                </a:schemeClr>
              </a:solidFill>
            </a:rPr>
            <a:t>False Locals: Processing locally during queue backups, causing SLA violations.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348274B4-090F-4057-9810-19121E87C1F1}" type="parTrans" cxnId="{B128070A-D138-4DD1-AA0B-E016BC081AD5}">
      <dgm:prSet/>
      <dgm:spPr/>
      <dgm:t>
        <a:bodyPr/>
        <a:lstStyle/>
        <a:p>
          <a:endParaRPr lang="en-US"/>
        </a:p>
      </dgm:t>
    </dgm:pt>
    <dgm:pt modelId="{57A8EAF4-75DB-43CF-8ABE-88E3434EAC98}" type="sibTrans" cxnId="{B128070A-D138-4DD1-AA0B-E016BC081AD5}">
      <dgm:prSet/>
      <dgm:spPr/>
      <dgm:t>
        <a:bodyPr/>
        <a:lstStyle/>
        <a:p>
          <a:endParaRPr lang="en-US"/>
        </a:p>
      </dgm:t>
    </dgm:pt>
    <dgm:pt modelId="{8FF37A7F-5789-42B6-9D12-E1090DFA2115}">
      <dgm:prSet/>
      <dgm:spPr/>
      <dgm:t>
        <a:bodyPr/>
        <a:lstStyle/>
        <a:p>
          <a:r>
            <a:rPr lang="en-US" b="0" i="0" dirty="0">
              <a:solidFill>
                <a:schemeClr val="bg1">
                  <a:lumMod val="75000"/>
                </a:schemeClr>
              </a:solidFill>
            </a:rPr>
            <a:t>False Offloads: Sending to cloud when GPU is free, causing egress costs.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DD5D686E-6DB6-41C4-B231-CC1786C40114}" type="parTrans" cxnId="{D6DDE445-C835-4C22-A8C1-A842D48B93AD}">
      <dgm:prSet/>
      <dgm:spPr/>
      <dgm:t>
        <a:bodyPr/>
        <a:lstStyle/>
        <a:p>
          <a:endParaRPr lang="en-US"/>
        </a:p>
      </dgm:t>
    </dgm:pt>
    <dgm:pt modelId="{9E0254A4-ADE9-4329-9CE6-78B0437DD1C6}" type="sibTrans" cxnId="{D6DDE445-C835-4C22-A8C1-A842D48B93AD}">
      <dgm:prSet/>
      <dgm:spPr/>
      <dgm:t>
        <a:bodyPr/>
        <a:lstStyle/>
        <a:p>
          <a:endParaRPr lang="en-US"/>
        </a:p>
      </dgm:t>
    </dgm:pt>
    <dgm:pt modelId="{E4C5047D-5141-4960-B2CA-C049A3BBE416}" type="pres">
      <dgm:prSet presAssocID="{CA435297-35C0-4E67-B7EC-7539CB4517A6}" presName="root" presStyleCnt="0">
        <dgm:presLayoutVars>
          <dgm:dir/>
          <dgm:resizeHandles val="exact"/>
        </dgm:presLayoutVars>
      </dgm:prSet>
      <dgm:spPr/>
    </dgm:pt>
    <dgm:pt modelId="{1DE68B84-FD5E-4FDC-9B86-F924F74875DA}" type="pres">
      <dgm:prSet presAssocID="{1C69519E-D1D8-4B9F-BF72-7E843225AFEC}" presName="compNode" presStyleCnt="0"/>
      <dgm:spPr/>
    </dgm:pt>
    <dgm:pt modelId="{2F50CFF7-BD7B-45FF-BBB9-53B62041A4BC}" type="pres">
      <dgm:prSet presAssocID="{1C69519E-D1D8-4B9F-BF72-7E843225AFE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4D74310F-2295-4A03-9489-729E77C367C4}" type="pres">
      <dgm:prSet presAssocID="{1C69519E-D1D8-4B9F-BF72-7E843225AFEC}" presName="spaceRect" presStyleCnt="0"/>
      <dgm:spPr/>
    </dgm:pt>
    <dgm:pt modelId="{B1481808-5233-41C8-9850-0C268728E4A5}" type="pres">
      <dgm:prSet presAssocID="{1C69519E-D1D8-4B9F-BF72-7E843225AFEC}" presName="textRect" presStyleLbl="revTx" presStyleIdx="0" presStyleCnt="3">
        <dgm:presLayoutVars>
          <dgm:chMax val="1"/>
          <dgm:chPref val="1"/>
        </dgm:presLayoutVars>
      </dgm:prSet>
      <dgm:spPr/>
    </dgm:pt>
    <dgm:pt modelId="{8152DB34-0494-4CFD-9ED8-55DB0CD7E6A6}" type="pres">
      <dgm:prSet presAssocID="{DE7F342E-9890-4351-A261-D2D11AEFA317}" presName="sibTrans" presStyleCnt="0"/>
      <dgm:spPr/>
    </dgm:pt>
    <dgm:pt modelId="{0CD11D4E-38EE-474A-B142-CEF402EFB14F}" type="pres">
      <dgm:prSet presAssocID="{1873DF21-2F16-44A5-89D2-2673F572E94D}" presName="compNode" presStyleCnt="0"/>
      <dgm:spPr/>
    </dgm:pt>
    <dgm:pt modelId="{2762C1E5-13F9-49B0-8550-B60FBA462769}" type="pres">
      <dgm:prSet presAssocID="{1873DF21-2F16-44A5-89D2-2673F572E9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A9BE664F-FFD0-4E5C-A808-11DA99852F1C}" type="pres">
      <dgm:prSet presAssocID="{1873DF21-2F16-44A5-89D2-2673F572E94D}" presName="spaceRect" presStyleCnt="0"/>
      <dgm:spPr/>
    </dgm:pt>
    <dgm:pt modelId="{3D8E5BB0-7844-4DED-B9F4-76ADE95F9547}" type="pres">
      <dgm:prSet presAssocID="{1873DF21-2F16-44A5-89D2-2673F572E94D}" presName="textRect" presStyleLbl="revTx" presStyleIdx="1" presStyleCnt="3">
        <dgm:presLayoutVars>
          <dgm:chMax val="1"/>
          <dgm:chPref val="1"/>
        </dgm:presLayoutVars>
      </dgm:prSet>
      <dgm:spPr/>
    </dgm:pt>
    <dgm:pt modelId="{235C3F4C-D23E-4150-A1D9-7E5D035172AC}" type="pres">
      <dgm:prSet presAssocID="{57A8EAF4-75DB-43CF-8ABE-88E3434EAC98}" presName="sibTrans" presStyleCnt="0"/>
      <dgm:spPr/>
    </dgm:pt>
    <dgm:pt modelId="{6E82F396-079F-49F0-8069-409E303FFBCA}" type="pres">
      <dgm:prSet presAssocID="{8FF37A7F-5789-42B6-9D12-E1090DFA2115}" presName="compNode" presStyleCnt="0"/>
      <dgm:spPr/>
    </dgm:pt>
    <dgm:pt modelId="{5C43DB30-FAC8-4F90-814A-BE4AE7FB9FBF}" type="pres">
      <dgm:prSet presAssocID="{8FF37A7F-5789-42B6-9D12-E1090DFA211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3600AC21-40F3-4886-94A1-283B7F71615B}" type="pres">
      <dgm:prSet presAssocID="{8FF37A7F-5789-42B6-9D12-E1090DFA2115}" presName="spaceRect" presStyleCnt="0"/>
      <dgm:spPr/>
    </dgm:pt>
    <dgm:pt modelId="{3A522CD6-1CCC-4EA5-8E72-A41F76AD7E4F}" type="pres">
      <dgm:prSet presAssocID="{8FF37A7F-5789-42B6-9D12-E1090DFA211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128070A-D138-4DD1-AA0B-E016BC081AD5}" srcId="{CA435297-35C0-4E67-B7EC-7539CB4517A6}" destId="{1873DF21-2F16-44A5-89D2-2673F572E94D}" srcOrd="1" destOrd="0" parTransId="{348274B4-090F-4057-9810-19121E87C1F1}" sibTransId="{57A8EAF4-75DB-43CF-8ABE-88E3434EAC98}"/>
    <dgm:cxn modelId="{9BADB70B-70CA-4EB8-9EA2-936419C25C25}" type="presOf" srcId="{1C69519E-D1D8-4B9F-BF72-7E843225AFEC}" destId="{B1481808-5233-41C8-9850-0C268728E4A5}" srcOrd="0" destOrd="0" presId="urn:microsoft.com/office/officeart/2018/2/layout/IconLabelList"/>
    <dgm:cxn modelId="{E72E315E-6FC9-4954-B914-CE88BE358513}" type="presOf" srcId="{8FF37A7F-5789-42B6-9D12-E1090DFA2115}" destId="{3A522CD6-1CCC-4EA5-8E72-A41F76AD7E4F}" srcOrd="0" destOrd="0" presId="urn:microsoft.com/office/officeart/2018/2/layout/IconLabelList"/>
    <dgm:cxn modelId="{D6DDE445-C835-4C22-A8C1-A842D48B93AD}" srcId="{CA435297-35C0-4E67-B7EC-7539CB4517A6}" destId="{8FF37A7F-5789-42B6-9D12-E1090DFA2115}" srcOrd="2" destOrd="0" parTransId="{DD5D686E-6DB6-41C4-B231-CC1786C40114}" sibTransId="{9E0254A4-ADE9-4329-9CE6-78B0437DD1C6}"/>
    <dgm:cxn modelId="{100FD66B-F720-41E2-AF04-DD539FEDE097}" type="presOf" srcId="{1873DF21-2F16-44A5-89D2-2673F572E94D}" destId="{3D8E5BB0-7844-4DED-B9F4-76ADE95F9547}" srcOrd="0" destOrd="0" presId="urn:microsoft.com/office/officeart/2018/2/layout/IconLabelList"/>
    <dgm:cxn modelId="{E988086F-F5AA-4EA4-A170-8FCE82FA88C0}" type="presOf" srcId="{CA435297-35C0-4E67-B7EC-7539CB4517A6}" destId="{E4C5047D-5141-4960-B2CA-C049A3BBE416}" srcOrd="0" destOrd="0" presId="urn:microsoft.com/office/officeart/2018/2/layout/IconLabelList"/>
    <dgm:cxn modelId="{4ABDB473-1B7C-43B4-8568-EC4441F0998D}" srcId="{CA435297-35C0-4E67-B7EC-7539CB4517A6}" destId="{1C69519E-D1D8-4B9F-BF72-7E843225AFEC}" srcOrd="0" destOrd="0" parTransId="{56BB9117-EAF6-48EB-BF95-D0B5B96FDC06}" sibTransId="{DE7F342E-9890-4351-A261-D2D11AEFA317}"/>
    <dgm:cxn modelId="{CE76B14A-E936-49E3-A56D-528CACE740DB}" type="presParOf" srcId="{E4C5047D-5141-4960-B2CA-C049A3BBE416}" destId="{1DE68B84-FD5E-4FDC-9B86-F924F74875DA}" srcOrd="0" destOrd="0" presId="urn:microsoft.com/office/officeart/2018/2/layout/IconLabelList"/>
    <dgm:cxn modelId="{0E93CC18-055B-44F7-854F-6F1C3E319433}" type="presParOf" srcId="{1DE68B84-FD5E-4FDC-9B86-F924F74875DA}" destId="{2F50CFF7-BD7B-45FF-BBB9-53B62041A4BC}" srcOrd="0" destOrd="0" presId="urn:microsoft.com/office/officeart/2018/2/layout/IconLabelList"/>
    <dgm:cxn modelId="{4E92535B-32AB-4339-81BF-AB3D5ED739C6}" type="presParOf" srcId="{1DE68B84-FD5E-4FDC-9B86-F924F74875DA}" destId="{4D74310F-2295-4A03-9489-729E77C367C4}" srcOrd="1" destOrd="0" presId="urn:microsoft.com/office/officeart/2018/2/layout/IconLabelList"/>
    <dgm:cxn modelId="{20A472CA-2F78-45B3-BEFC-1DA964360DD8}" type="presParOf" srcId="{1DE68B84-FD5E-4FDC-9B86-F924F74875DA}" destId="{B1481808-5233-41C8-9850-0C268728E4A5}" srcOrd="2" destOrd="0" presId="urn:microsoft.com/office/officeart/2018/2/layout/IconLabelList"/>
    <dgm:cxn modelId="{207C16EE-C697-4D1B-95BC-D0510C4C35F4}" type="presParOf" srcId="{E4C5047D-5141-4960-B2CA-C049A3BBE416}" destId="{8152DB34-0494-4CFD-9ED8-55DB0CD7E6A6}" srcOrd="1" destOrd="0" presId="urn:microsoft.com/office/officeart/2018/2/layout/IconLabelList"/>
    <dgm:cxn modelId="{E1239077-EFD5-46D1-A5C9-7582447788B3}" type="presParOf" srcId="{E4C5047D-5141-4960-B2CA-C049A3BBE416}" destId="{0CD11D4E-38EE-474A-B142-CEF402EFB14F}" srcOrd="2" destOrd="0" presId="urn:microsoft.com/office/officeart/2018/2/layout/IconLabelList"/>
    <dgm:cxn modelId="{A1819CFD-F91D-4777-885E-B8975FB0E210}" type="presParOf" srcId="{0CD11D4E-38EE-474A-B142-CEF402EFB14F}" destId="{2762C1E5-13F9-49B0-8550-B60FBA462769}" srcOrd="0" destOrd="0" presId="urn:microsoft.com/office/officeart/2018/2/layout/IconLabelList"/>
    <dgm:cxn modelId="{BB9F797A-BB0D-42F5-B70A-2CB389D82032}" type="presParOf" srcId="{0CD11D4E-38EE-474A-B142-CEF402EFB14F}" destId="{A9BE664F-FFD0-4E5C-A808-11DA99852F1C}" srcOrd="1" destOrd="0" presId="urn:microsoft.com/office/officeart/2018/2/layout/IconLabelList"/>
    <dgm:cxn modelId="{9AB0CB32-D39C-445C-B528-B48EFB30BBAB}" type="presParOf" srcId="{0CD11D4E-38EE-474A-B142-CEF402EFB14F}" destId="{3D8E5BB0-7844-4DED-B9F4-76ADE95F9547}" srcOrd="2" destOrd="0" presId="urn:microsoft.com/office/officeart/2018/2/layout/IconLabelList"/>
    <dgm:cxn modelId="{B8D76598-2431-4EEE-96A1-525954E85102}" type="presParOf" srcId="{E4C5047D-5141-4960-B2CA-C049A3BBE416}" destId="{235C3F4C-D23E-4150-A1D9-7E5D035172AC}" srcOrd="3" destOrd="0" presId="urn:microsoft.com/office/officeart/2018/2/layout/IconLabelList"/>
    <dgm:cxn modelId="{D23A9C8D-17B2-4FB0-84A5-BED6E4AD6218}" type="presParOf" srcId="{E4C5047D-5141-4960-B2CA-C049A3BBE416}" destId="{6E82F396-079F-49F0-8069-409E303FFBCA}" srcOrd="4" destOrd="0" presId="urn:microsoft.com/office/officeart/2018/2/layout/IconLabelList"/>
    <dgm:cxn modelId="{98C7159C-81F9-45D7-ACBD-FE2880EF213F}" type="presParOf" srcId="{6E82F396-079F-49F0-8069-409E303FFBCA}" destId="{5C43DB30-FAC8-4F90-814A-BE4AE7FB9FBF}" srcOrd="0" destOrd="0" presId="urn:microsoft.com/office/officeart/2018/2/layout/IconLabelList"/>
    <dgm:cxn modelId="{D0DCB0E1-9A89-4C4A-97C4-10046D1A676F}" type="presParOf" srcId="{6E82F396-079F-49F0-8069-409E303FFBCA}" destId="{3600AC21-40F3-4886-94A1-283B7F71615B}" srcOrd="1" destOrd="0" presId="urn:microsoft.com/office/officeart/2018/2/layout/IconLabelList"/>
    <dgm:cxn modelId="{A9E4CF84-8A8A-4C99-9DD5-E033A17871E6}" type="presParOf" srcId="{6E82F396-079F-49F0-8069-409E303FFBCA}" destId="{3A522CD6-1CCC-4EA5-8E72-A41F76AD7E4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DA6C3-6A80-4CCA-8A83-C334E253C1B9}">
      <dsp:nvSpPr>
        <dsp:cNvPr id="0" name=""/>
        <dsp:cNvSpPr/>
      </dsp:nvSpPr>
      <dsp:spPr>
        <a:xfrm>
          <a:off x="0" y="1806"/>
          <a:ext cx="10360501" cy="91556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51FC19-89BB-4281-A768-BE92BDD67050}">
      <dsp:nvSpPr>
        <dsp:cNvPr id="0" name=""/>
        <dsp:cNvSpPr/>
      </dsp:nvSpPr>
      <dsp:spPr>
        <a:xfrm>
          <a:off x="276958" y="207808"/>
          <a:ext cx="503560" cy="503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51E7EA-EE4E-4F3B-ADDD-1BDC47650439}">
      <dsp:nvSpPr>
        <dsp:cNvPr id="0" name=""/>
        <dsp:cNvSpPr/>
      </dsp:nvSpPr>
      <dsp:spPr>
        <a:xfrm>
          <a:off x="1057476" y="1806"/>
          <a:ext cx="9303024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Compute Limits:</a:t>
          </a:r>
          <a:r>
            <a:rPr lang="en-US" sz="2200" b="0" i="0" kern="1200"/>
            <a:t> Edge devices (e.g., Raspberry Pi, onboard compute) have strict memory and thermal caps.</a:t>
          </a:r>
          <a:endParaRPr lang="en-US" sz="2200" kern="1200"/>
        </a:p>
      </dsp:txBody>
      <dsp:txXfrm>
        <a:off x="1057476" y="1806"/>
        <a:ext cx="9303024" cy="915564"/>
      </dsp:txXfrm>
    </dsp:sp>
    <dsp:sp modelId="{03728515-C2E4-42D9-92D7-3E59DE0AB527}">
      <dsp:nvSpPr>
        <dsp:cNvPr id="0" name=""/>
        <dsp:cNvSpPr/>
      </dsp:nvSpPr>
      <dsp:spPr>
        <a:xfrm>
          <a:off x="0" y="1146262"/>
          <a:ext cx="10360501" cy="91556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7EEC1F-4008-44C6-9EFB-D48E343299A3}">
      <dsp:nvSpPr>
        <dsp:cNvPr id="0" name=""/>
        <dsp:cNvSpPr/>
      </dsp:nvSpPr>
      <dsp:spPr>
        <a:xfrm>
          <a:off x="276958" y="1352264"/>
          <a:ext cx="503560" cy="503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30DF7C-3506-4DBB-B66D-14C8E41F2167}">
      <dsp:nvSpPr>
        <dsp:cNvPr id="0" name=""/>
        <dsp:cNvSpPr/>
      </dsp:nvSpPr>
      <dsp:spPr>
        <a:xfrm>
          <a:off x="1057476" y="1146262"/>
          <a:ext cx="9303024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Sensor Reality:</a:t>
          </a:r>
          <a:r>
            <a:rPr lang="en-US" sz="2200" b="0" i="0" kern="1200"/>
            <a:t> Real-world sensors (LiDAR, telemetry) produce highly noisy, high-variance data compared to simulations.</a:t>
          </a:r>
          <a:endParaRPr lang="en-US" sz="2200" kern="1200"/>
        </a:p>
      </dsp:txBody>
      <dsp:txXfrm>
        <a:off x="1057476" y="1146262"/>
        <a:ext cx="9303024" cy="915564"/>
      </dsp:txXfrm>
    </dsp:sp>
    <dsp:sp modelId="{98DE3EA4-8C75-470A-8730-91B535C085ED}">
      <dsp:nvSpPr>
        <dsp:cNvPr id="0" name=""/>
        <dsp:cNvSpPr/>
      </dsp:nvSpPr>
      <dsp:spPr>
        <a:xfrm>
          <a:off x="0" y="2290717"/>
          <a:ext cx="10360501" cy="91556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EBFDB-D06C-4561-873A-95170FB86C31}">
      <dsp:nvSpPr>
        <dsp:cNvPr id="0" name=""/>
        <dsp:cNvSpPr/>
      </dsp:nvSpPr>
      <dsp:spPr>
        <a:xfrm>
          <a:off x="276958" y="2496719"/>
          <a:ext cx="503560" cy="503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7262D-BDD3-4CE7-99B4-B3463FD3C168}">
      <dsp:nvSpPr>
        <dsp:cNvPr id="0" name=""/>
        <dsp:cNvSpPr/>
      </dsp:nvSpPr>
      <dsp:spPr>
        <a:xfrm>
          <a:off x="1057476" y="2290717"/>
          <a:ext cx="9303024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Network Jitter:</a:t>
          </a:r>
          <a:r>
            <a:rPr lang="en-US" sz="2200" b="0" i="0" kern="1200"/>
            <a:t> Fluctuating network speeds make cloud-reliant control highly unpredictable.</a:t>
          </a:r>
          <a:endParaRPr lang="en-US" sz="2200" kern="1200"/>
        </a:p>
      </dsp:txBody>
      <dsp:txXfrm>
        <a:off x="1057476" y="2290717"/>
        <a:ext cx="9303024" cy="915564"/>
      </dsp:txXfrm>
    </dsp:sp>
    <dsp:sp modelId="{9E501508-0917-4C04-9805-C50834B31873}">
      <dsp:nvSpPr>
        <dsp:cNvPr id="0" name=""/>
        <dsp:cNvSpPr/>
      </dsp:nvSpPr>
      <dsp:spPr>
        <a:xfrm>
          <a:off x="0" y="3435173"/>
          <a:ext cx="10360501" cy="91556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8D7AA8-B060-4776-8A9F-F4C1899FA4D0}">
      <dsp:nvSpPr>
        <dsp:cNvPr id="0" name=""/>
        <dsp:cNvSpPr/>
      </dsp:nvSpPr>
      <dsp:spPr>
        <a:xfrm>
          <a:off x="276958" y="3641175"/>
          <a:ext cx="503560" cy="5035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245BDD-1B45-43A3-AB55-7A1010F02871}">
      <dsp:nvSpPr>
        <dsp:cNvPr id="0" name=""/>
        <dsp:cNvSpPr/>
      </dsp:nvSpPr>
      <dsp:spPr>
        <a:xfrm>
          <a:off x="1057476" y="3435173"/>
          <a:ext cx="9303024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The Solution:</a:t>
          </a:r>
          <a:r>
            <a:rPr lang="en-US" sz="2200" b="0" i="0" kern="1200"/>
            <a:t> AI models must be aggressively optimized (via feature abstraction or quantization) to survive on the edge.</a:t>
          </a:r>
          <a:endParaRPr lang="en-US" sz="2200" kern="1200"/>
        </a:p>
      </dsp:txBody>
      <dsp:txXfrm>
        <a:off x="1057476" y="3435173"/>
        <a:ext cx="9303024" cy="9155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5B3DE5-5D41-40A9-8F35-0BD777324166}">
      <dsp:nvSpPr>
        <dsp:cNvPr id="0" name=""/>
        <dsp:cNvSpPr/>
      </dsp:nvSpPr>
      <dsp:spPr>
        <a:xfrm>
          <a:off x="684750" y="601271"/>
          <a:ext cx="1852875" cy="185287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B07890-B164-4773-AA0C-1B82C6FBB116}">
      <dsp:nvSpPr>
        <dsp:cNvPr id="0" name=""/>
        <dsp:cNvSpPr/>
      </dsp:nvSpPr>
      <dsp:spPr>
        <a:xfrm>
          <a:off x="1079625" y="996146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C5F2B-51DB-4AC7-8670-0BCA84FB8543}">
      <dsp:nvSpPr>
        <dsp:cNvPr id="0" name=""/>
        <dsp:cNvSpPr/>
      </dsp:nvSpPr>
      <dsp:spPr>
        <a:xfrm>
          <a:off x="92437" y="303127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 dirty="0">
              <a:solidFill>
                <a:schemeClr val="bg1">
                  <a:lumMod val="75000"/>
                </a:schemeClr>
              </a:solidFill>
            </a:rPr>
            <a:t>Central Theme: Intelligent decision-making under hardware constraints.</a:t>
          </a:r>
          <a:endParaRPr lang="en-US" sz="15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92437" y="3031272"/>
        <a:ext cx="3037500" cy="720000"/>
      </dsp:txXfrm>
    </dsp:sp>
    <dsp:sp modelId="{61F9D63D-0FFB-49FE-B3FE-B2C3756B0A38}">
      <dsp:nvSpPr>
        <dsp:cNvPr id="0" name=""/>
        <dsp:cNvSpPr/>
      </dsp:nvSpPr>
      <dsp:spPr>
        <a:xfrm>
          <a:off x="4253813" y="601271"/>
          <a:ext cx="1852875" cy="185287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FB0DB-5565-46A0-92E2-195FF9C792CD}">
      <dsp:nvSpPr>
        <dsp:cNvPr id="0" name=""/>
        <dsp:cNvSpPr/>
      </dsp:nvSpPr>
      <dsp:spPr>
        <a:xfrm>
          <a:off x="4648688" y="996146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6F4E72-3D05-43D4-9BAD-FE6A65DEA6C6}">
      <dsp:nvSpPr>
        <dsp:cNvPr id="0" name=""/>
        <dsp:cNvSpPr/>
      </dsp:nvSpPr>
      <dsp:spPr>
        <a:xfrm>
          <a:off x="3661500" y="303127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 dirty="0">
              <a:solidFill>
                <a:schemeClr val="bg1">
                  <a:lumMod val="75000"/>
                </a:schemeClr>
              </a:solidFill>
            </a:rPr>
            <a:t>Robotics (NB:02): Focused on low-latency edge control.</a:t>
          </a:r>
          <a:endParaRPr lang="en-US" sz="15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3661500" y="3031272"/>
        <a:ext cx="3037500" cy="720000"/>
      </dsp:txXfrm>
    </dsp:sp>
    <dsp:sp modelId="{EBDE535A-D657-4A71-B40A-3AB3A9CA28C1}">
      <dsp:nvSpPr>
        <dsp:cNvPr id="0" name=""/>
        <dsp:cNvSpPr/>
      </dsp:nvSpPr>
      <dsp:spPr>
        <a:xfrm>
          <a:off x="7822875" y="601271"/>
          <a:ext cx="1852875" cy="185287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4BDE2-5AE3-4665-9944-344219815015}">
      <dsp:nvSpPr>
        <dsp:cNvPr id="0" name=""/>
        <dsp:cNvSpPr/>
      </dsp:nvSpPr>
      <dsp:spPr>
        <a:xfrm>
          <a:off x="8217750" y="996146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C0233-0B90-4255-A332-12AB346569A1}">
      <dsp:nvSpPr>
        <dsp:cNvPr id="0" name=""/>
        <dsp:cNvSpPr/>
      </dsp:nvSpPr>
      <dsp:spPr>
        <a:xfrm>
          <a:off x="7230563" y="303127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 dirty="0">
              <a:solidFill>
                <a:schemeClr val="bg1">
                  <a:lumMod val="75000"/>
                </a:schemeClr>
              </a:solidFill>
            </a:rPr>
            <a:t>Distributed Systems (NB:03): Focused on throughput optimization and SLAs.</a:t>
          </a:r>
          <a:endParaRPr lang="en-US" sz="15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230563" y="3031272"/>
        <a:ext cx="3037500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15715E-4422-4EA6-9C37-A6F7BA00FBB2}">
      <dsp:nvSpPr>
        <dsp:cNvPr id="0" name=""/>
        <dsp:cNvSpPr/>
      </dsp:nvSpPr>
      <dsp:spPr>
        <a:xfrm>
          <a:off x="0" y="48447"/>
          <a:ext cx="10360501" cy="1351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/>
            <a:t>Feature abstraction (LiDAR binning) is non-negotiable for the edge.</a:t>
          </a:r>
          <a:endParaRPr lang="en-US" sz="3500" kern="1200"/>
        </a:p>
      </dsp:txBody>
      <dsp:txXfrm>
        <a:off x="65967" y="114414"/>
        <a:ext cx="10228567" cy="1219415"/>
      </dsp:txXfrm>
    </dsp:sp>
    <dsp:sp modelId="{3B2A974F-D55C-4137-AA58-4CF1BC723B18}">
      <dsp:nvSpPr>
        <dsp:cNvPr id="0" name=""/>
        <dsp:cNvSpPr/>
      </dsp:nvSpPr>
      <dsp:spPr>
        <a:xfrm>
          <a:off x="0" y="1500597"/>
          <a:ext cx="10360501" cy="1351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/>
            <a:t>Data-driven neural policies consistently outperform static schedulers.</a:t>
          </a:r>
          <a:endParaRPr lang="en-US" sz="3500" kern="1200"/>
        </a:p>
      </dsp:txBody>
      <dsp:txXfrm>
        <a:off x="65967" y="1566564"/>
        <a:ext cx="10228567" cy="1219415"/>
      </dsp:txXfrm>
    </dsp:sp>
    <dsp:sp modelId="{3BAC3A71-9E6F-4417-B28A-83F0643A8ECB}">
      <dsp:nvSpPr>
        <dsp:cNvPr id="0" name=""/>
        <dsp:cNvSpPr/>
      </dsp:nvSpPr>
      <dsp:spPr>
        <a:xfrm>
          <a:off x="0" y="2952746"/>
          <a:ext cx="10360501" cy="1351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/>
            <a:t>Robust preprocessing is essential when dealing with noisy physical sensors.</a:t>
          </a:r>
          <a:endParaRPr lang="en-US" sz="3500" kern="1200"/>
        </a:p>
      </dsp:txBody>
      <dsp:txXfrm>
        <a:off x="65967" y="3018713"/>
        <a:ext cx="10228567" cy="1219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2E0EC-4BFC-4667-A0E6-18012B17A435}">
      <dsp:nvSpPr>
        <dsp:cNvPr id="0" name=""/>
        <dsp:cNvSpPr/>
      </dsp:nvSpPr>
      <dsp:spPr>
        <a:xfrm>
          <a:off x="0" y="1806"/>
          <a:ext cx="10360501" cy="9155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527F59-E07D-41C0-BC23-E1980ED314D5}">
      <dsp:nvSpPr>
        <dsp:cNvPr id="0" name=""/>
        <dsp:cNvSpPr/>
      </dsp:nvSpPr>
      <dsp:spPr>
        <a:xfrm>
          <a:off x="276958" y="207808"/>
          <a:ext cx="503560" cy="503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5E960-C2B8-441D-B73E-0E0CA069D4A5}">
      <dsp:nvSpPr>
        <dsp:cNvPr id="0" name=""/>
        <dsp:cNvSpPr/>
      </dsp:nvSpPr>
      <dsp:spPr>
        <a:xfrm>
          <a:off x="1057476" y="1806"/>
          <a:ext cx="9303024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How do we solve these foundational challenges in practice? </a:t>
          </a:r>
          <a:endParaRPr lang="en-US" sz="2200" kern="1200"/>
        </a:p>
      </dsp:txBody>
      <dsp:txXfrm>
        <a:off x="1057476" y="1806"/>
        <a:ext cx="9303024" cy="915564"/>
      </dsp:txXfrm>
    </dsp:sp>
    <dsp:sp modelId="{38D08F73-E60C-483C-B478-3177433C846F}">
      <dsp:nvSpPr>
        <dsp:cNvPr id="0" name=""/>
        <dsp:cNvSpPr/>
      </dsp:nvSpPr>
      <dsp:spPr>
        <a:xfrm>
          <a:off x="0" y="1146262"/>
          <a:ext cx="10360501" cy="9155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8EFEC-58EB-4F84-A3E2-F2280EE2A164}">
      <dsp:nvSpPr>
        <dsp:cNvPr id="0" name=""/>
        <dsp:cNvSpPr/>
      </dsp:nvSpPr>
      <dsp:spPr>
        <a:xfrm>
          <a:off x="276958" y="1352264"/>
          <a:ext cx="503560" cy="503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A24923-6410-404F-B4C2-FD69116DF402}">
      <dsp:nvSpPr>
        <dsp:cNvPr id="0" name=""/>
        <dsp:cNvSpPr/>
      </dsp:nvSpPr>
      <dsp:spPr>
        <a:xfrm>
          <a:off x="1057476" y="1146262"/>
          <a:ext cx="9303024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Case 1 (Real-Time Control): Appliances Energy Prediction: Edge AI &amp; Time-Series Forecasting</a:t>
          </a:r>
          <a:endParaRPr lang="en-US" sz="2200" kern="1200"/>
        </a:p>
      </dsp:txBody>
      <dsp:txXfrm>
        <a:off x="1057476" y="1146262"/>
        <a:ext cx="9303024" cy="915564"/>
      </dsp:txXfrm>
    </dsp:sp>
    <dsp:sp modelId="{6B231F0C-FD4F-4BD6-BFF1-727F181837CD}">
      <dsp:nvSpPr>
        <dsp:cNvPr id="0" name=""/>
        <dsp:cNvSpPr/>
      </dsp:nvSpPr>
      <dsp:spPr>
        <a:xfrm>
          <a:off x="0" y="2290717"/>
          <a:ext cx="10360501" cy="9155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7DCDF-F6FC-4AD1-B979-F2359D8C2818}">
      <dsp:nvSpPr>
        <dsp:cNvPr id="0" name=""/>
        <dsp:cNvSpPr/>
      </dsp:nvSpPr>
      <dsp:spPr>
        <a:xfrm>
          <a:off x="276958" y="2496719"/>
          <a:ext cx="503560" cy="503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F50719-3D36-4D30-9548-8B7269069E5E}">
      <dsp:nvSpPr>
        <dsp:cNvPr id="0" name=""/>
        <dsp:cNvSpPr/>
      </dsp:nvSpPr>
      <dsp:spPr>
        <a:xfrm>
          <a:off x="1057476" y="2290717"/>
          <a:ext cx="9303024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Case 2 (Edge Robotics): Compressing raw sensor perception into lightweight, real-time motor commands. </a:t>
          </a:r>
          <a:endParaRPr lang="en-US" sz="2200" kern="1200"/>
        </a:p>
      </dsp:txBody>
      <dsp:txXfrm>
        <a:off x="1057476" y="2290717"/>
        <a:ext cx="9303024" cy="915564"/>
      </dsp:txXfrm>
    </dsp:sp>
    <dsp:sp modelId="{6DAB3191-4945-4401-9916-0A349E11F9FF}">
      <dsp:nvSpPr>
        <dsp:cNvPr id="0" name=""/>
        <dsp:cNvSpPr/>
      </dsp:nvSpPr>
      <dsp:spPr>
        <a:xfrm>
          <a:off x="0" y="3435173"/>
          <a:ext cx="10360501" cy="9155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E49A4-39AE-456C-B88E-1B71C4273978}">
      <dsp:nvSpPr>
        <dsp:cNvPr id="0" name=""/>
        <dsp:cNvSpPr/>
      </dsp:nvSpPr>
      <dsp:spPr>
        <a:xfrm>
          <a:off x="276958" y="3641175"/>
          <a:ext cx="503560" cy="5035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49D9E5-95FE-41C4-A9C7-9111E770E355}">
      <dsp:nvSpPr>
        <dsp:cNvPr id="0" name=""/>
        <dsp:cNvSpPr/>
      </dsp:nvSpPr>
      <dsp:spPr>
        <a:xfrm>
          <a:off x="1057476" y="3435173"/>
          <a:ext cx="9303024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Case 3 (Decision-Making): Using neural networks to dynamically route GenAI tasks across a cluster.</a:t>
          </a:r>
          <a:endParaRPr lang="en-US" sz="2200" kern="1200"/>
        </a:p>
      </dsp:txBody>
      <dsp:txXfrm>
        <a:off x="1057476" y="3435173"/>
        <a:ext cx="9303024" cy="915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78114-6E97-43FA-A454-2004871EA26D}">
      <dsp:nvSpPr>
        <dsp:cNvPr id="0" name=""/>
        <dsp:cNvSpPr/>
      </dsp:nvSpPr>
      <dsp:spPr>
        <a:xfrm>
          <a:off x="0" y="531"/>
          <a:ext cx="10360501" cy="12432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5C3EC0-986E-4E5F-A0AF-44C27C33B6B9}">
      <dsp:nvSpPr>
        <dsp:cNvPr id="0" name=""/>
        <dsp:cNvSpPr/>
      </dsp:nvSpPr>
      <dsp:spPr>
        <a:xfrm>
          <a:off x="376092" y="280269"/>
          <a:ext cx="683804" cy="683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576AE-936C-4899-9D06-06C4545C78A4}">
      <dsp:nvSpPr>
        <dsp:cNvPr id="0" name=""/>
        <dsp:cNvSpPr/>
      </dsp:nvSpPr>
      <dsp:spPr>
        <a:xfrm>
          <a:off x="1435988" y="531"/>
          <a:ext cx="8924512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Goal: Build a time-series forecasting pipeline using Ridge Regression, 1D-CNN, and GRU, plus an edge decision agent. </a:t>
          </a:r>
          <a:endParaRPr lang="en-US" sz="2400" kern="1200"/>
        </a:p>
      </dsp:txBody>
      <dsp:txXfrm>
        <a:off x="1435988" y="531"/>
        <a:ext cx="8924512" cy="1243280"/>
      </dsp:txXfrm>
    </dsp:sp>
    <dsp:sp modelId="{96B5ECD5-E3C1-491E-8069-F45C5D74F7E0}">
      <dsp:nvSpPr>
        <dsp:cNvPr id="0" name=""/>
        <dsp:cNvSpPr/>
      </dsp:nvSpPr>
      <dsp:spPr>
        <a:xfrm>
          <a:off x="0" y="1554631"/>
          <a:ext cx="10360501" cy="12432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C25B75-E6DD-49C8-B070-4EDF98903B9E}">
      <dsp:nvSpPr>
        <dsp:cNvPr id="0" name=""/>
        <dsp:cNvSpPr/>
      </dsp:nvSpPr>
      <dsp:spPr>
        <a:xfrm>
          <a:off x="376092" y="1834369"/>
          <a:ext cx="683804" cy="683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29CD5-5F79-4983-AF10-815FB9834234}">
      <dsp:nvSpPr>
        <dsp:cNvPr id="0" name=""/>
        <dsp:cNvSpPr/>
      </dsp:nvSpPr>
      <dsp:spPr>
        <a:xfrm>
          <a:off x="1435988" y="1554631"/>
          <a:ext cx="8924512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Application: Predict household appliance energy consumption and simulate real-time load shedding via an Edge Controller. </a:t>
          </a:r>
          <a:endParaRPr lang="en-US" sz="2400" kern="1200"/>
        </a:p>
      </dsp:txBody>
      <dsp:txXfrm>
        <a:off x="1435988" y="1554631"/>
        <a:ext cx="8924512" cy="1243280"/>
      </dsp:txXfrm>
    </dsp:sp>
    <dsp:sp modelId="{3A4BA0C6-F3BE-4B78-BC46-92ECF864261A}">
      <dsp:nvSpPr>
        <dsp:cNvPr id="0" name=""/>
        <dsp:cNvSpPr/>
      </dsp:nvSpPr>
      <dsp:spPr>
        <a:xfrm>
          <a:off x="0" y="3108732"/>
          <a:ext cx="10360501" cy="12432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196B0-869E-4C69-9BC0-7C1BB875812B}">
      <dsp:nvSpPr>
        <dsp:cNvPr id="0" name=""/>
        <dsp:cNvSpPr/>
      </dsp:nvSpPr>
      <dsp:spPr>
        <a:xfrm>
          <a:off x="376092" y="3388470"/>
          <a:ext cx="683804" cy="683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BC10C-EEE9-4AA6-8E22-14B41BFB825B}">
      <dsp:nvSpPr>
        <dsp:cNvPr id="0" name=""/>
        <dsp:cNvSpPr/>
      </dsp:nvSpPr>
      <dsp:spPr>
        <a:xfrm>
          <a:off x="1435988" y="3108732"/>
          <a:ext cx="8924512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Constraint: Manage dynamic time-series patterns using windowed preprocessing and ensure reliable edge predictions.</a:t>
          </a:r>
          <a:endParaRPr lang="en-US" sz="2400" kern="1200"/>
        </a:p>
      </dsp:txBody>
      <dsp:txXfrm>
        <a:off x="1435988" y="3108732"/>
        <a:ext cx="8924512" cy="12432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71F15C-2B70-4528-AF26-26D8A056DBF0}">
      <dsp:nvSpPr>
        <dsp:cNvPr id="0" name=""/>
        <dsp:cNvSpPr/>
      </dsp:nvSpPr>
      <dsp:spPr>
        <a:xfrm>
          <a:off x="1162162" y="993005"/>
          <a:ext cx="1291528" cy="12915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DD495-317A-4E57-82B9-855A7350F5C0}">
      <dsp:nvSpPr>
        <dsp:cNvPr id="0" name=""/>
        <dsp:cNvSpPr/>
      </dsp:nvSpPr>
      <dsp:spPr>
        <a:xfrm>
          <a:off x="372895" y="2639538"/>
          <a:ext cx="2870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>
                  <a:lumMod val="75000"/>
                </a:schemeClr>
              </a:solidFill>
            </a:rPr>
            <a:t>Applied Robust Scaling to reduce impact of spikes and outliers in sensor readings. </a:t>
          </a:r>
          <a:endParaRPr lang="en-US" sz="15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372895" y="2639538"/>
        <a:ext cx="2870062" cy="720000"/>
      </dsp:txXfrm>
    </dsp:sp>
    <dsp:sp modelId="{414BEF53-B33B-484D-949A-E14C460890EF}">
      <dsp:nvSpPr>
        <dsp:cNvPr id="0" name=""/>
        <dsp:cNvSpPr/>
      </dsp:nvSpPr>
      <dsp:spPr>
        <a:xfrm>
          <a:off x="4534486" y="993005"/>
          <a:ext cx="1291528" cy="12915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041D1-DA2E-492C-B5D2-98EB7F8B59E7}">
      <dsp:nvSpPr>
        <dsp:cNvPr id="0" name=""/>
        <dsp:cNvSpPr/>
      </dsp:nvSpPr>
      <dsp:spPr>
        <a:xfrm>
          <a:off x="3745219" y="2639538"/>
          <a:ext cx="2870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>
                  <a:lumMod val="75000"/>
                </a:schemeClr>
              </a:solidFill>
            </a:rPr>
            <a:t>Converted tabular telemetry into windowed time-series sequences for temporal learning. </a:t>
          </a:r>
          <a:endParaRPr lang="en-US" sz="15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3745219" y="2639538"/>
        <a:ext cx="2870062" cy="720000"/>
      </dsp:txXfrm>
    </dsp:sp>
    <dsp:sp modelId="{A8D7020B-7F1E-42C9-A55E-7A02898C70BC}">
      <dsp:nvSpPr>
        <dsp:cNvPr id="0" name=""/>
        <dsp:cNvSpPr/>
      </dsp:nvSpPr>
      <dsp:spPr>
        <a:xfrm>
          <a:off x="7906809" y="993005"/>
          <a:ext cx="1291528" cy="12915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B0909-F302-49AC-B909-FE3BC11B412A}">
      <dsp:nvSpPr>
        <dsp:cNvPr id="0" name=""/>
        <dsp:cNvSpPr/>
      </dsp:nvSpPr>
      <dsp:spPr>
        <a:xfrm>
          <a:off x="7117542" y="2639538"/>
          <a:ext cx="2870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1">
                  <a:lumMod val="75000"/>
                </a:schemeClr>
              </a:solidFill>
            </a:rPr>
            <a:t>Built a noise-resilient pipeline for stable predictions under volatile appliance usage.</a:t>
          </a:r>
          <a:endParaRPr lang="en-US" sz="15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117542" y="2639538"/>
        <a:ext cx="2870062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0ACBA8-CB2E-4C67-A6E2-2E8CC1E70FD8}">
      <dsp:nvSpPr>
        <dsp:cNvPr id="0" name=""/>
        <dsp:cNvSpPr/>
      </dsp:nvSpPr>
      <dsp:spPr>
        <a:xfrm>
          <a:off x="0" y="1806"/>
          <a:ext cx="10360501" cy="91556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3806B-822D-48CE-BD2C-FDB5296C6E4C}">
      <dsp:nvSpPr>
        <dsp:cNvPr id="0" name=""/>
        <dsp:cNvSpPr/>
      </dsp:nvSpPr>
      <dsp:spPr>
        <a:xfrm>
          <a:off x="276958" y="207808"/>
          <a:ext cx="503560" cy="503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ED27D-3FA8-4319-B584-412CB12C5CED}">
      <dsp:nvSpPr>
        <dsp:cNvPr id="0" name=""/>
        <dsp:cNvSpPr/>
      </dsp:nvSpPr>
      <dsp:spPr>
        <a:xfrm>
          <a:off x="1057476" y="1806"/>
          <a:ext cx="9303024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Ridge Regression (Baseline):</a:t>
          </a:r>
          <a:r>
            <a:rPr lang="en-US" sz="1800" b="0" i="0" kern="1200"/>
            <a:t> Linear benchmark on flattened windows for fast, interpretable predictions.</a:t>
          </a:r>
          <a:endParaRPr lang="en-US" sz="1800" kern="1200"/>
        </a:p>
      </dsp:txBody>
      <dsp:txXfrm>
        <a:off x="1057476" y="1806"/>
        <a:ext cx="9303024" cy="915564"/>
      </dsp:txXfrm>
    </dsp:sp>
    <dsp:sp modelId="{708015C7-6BFC-4EF2-B9BD-8BDF86501388}">
      <dsp:nvSpPr>
        <dsp:cNvPr id="0" name=""/>
        <dsp:cNvSpPr/>
      </dsp:nvSpPr>
      <dsp:spPr>
        <a:xfrm>
          <a:off x="0" y="1146262"/>
          <a:ext cx="10360501" cy="91556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EE0436-FE56-415F-96B8-C49326CE9235}">
      <dsp:nvSpPr>
        <dsp:cNvPr id="0" name=""/>
        <dsp:cNvSpPr/>
      </dsp:nvSpPr>
      <dsp:spPr>
        <a:xfrm>
          <a:off x="276958" y="1352264"/>
          <a:ext cx="503560" cy="503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7C0FDA-CE2A-4553-A572-B4341966A3F4}">
      <dsp:nvSpPr>
        <dsp:cNvPr id="0" name=""/>
        <dsp:cNvSpPr/>
      </dsp:nvSpPr>
      <dsp:spPr>
        <a:xfrm>
          <a:off x="1057476" y="1146262"/>
          <a:ext cx="9303024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1D-CNN (Edge Model):</a:t>
          </a:r>
          <a:r>
            <a:rPr lang="en-US" sz="1800" b="0" i="0" kern="1200"/>
            <a:t> Learns local temporal patterns in windowed sequences with efficient inference.</a:t>
          </a:r>
          <a:endParaRPr lang="en-US" sz="1800" kern="1200"/>
        </a:p>
      </dsp:txBody>
      <dsp:txXfrm>
        <a:off x="1057476" y="1146262"/>
        <a:ext cx="9303024" cy="915564"/>
      </dsp:txXfrm>
    </dsp:sp>
    <dsp:sp modelId="{51CBCF63-7E9D-47DB-ACEA-8D7E931FD945}">
      <dsp:nvSpPr>
        <dsp:cNvPr id="0" name=""/>
        <dsp:cNvSpPr/>
      </dsp:nvSpPr>
      <dsp:spPr>
        <a:xfrm>
          <a:off x="0" y="2290717"/>
          <a:ext cx="10360501" cy="91556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22D7F2-AFE7-4B30-A350-9AEC3F7B8E37}">
      <dsp:nvSpPr>
        <dsp:cNvPr id="0" name=""/>
        <dsp:cNvSpPr/>
      </dsp:nvSpPr>
      <dsp:spPr>
        <a:xfrm>
          <a:off x="276958" y="2496719"/>
          <a:ext cx="503560" cy="503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8BB04-A0B8-4817-B1DB-9BF725A5B3FE}">
      <dsp:nvSpPr>
        <dsp:cNvPr id="0" name=""/>
        <dsp:cNvSpPr/>
      </dsp:nvSpPr>
      <dsp:spPr>
        <a:xfrm>
          <a:off x="1057476" y="2290717"/>
          <a:ext cx="9303024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GRU (Sequential Model):</a:t>
          </a:r>
          <a:r>
            <a:rPr lang="en-US" sz="1800" b="0" i="0" kern="1200"/>
            <a:t> Captures longer-term temporal dependencies in energy usage.</a:t>
          </a:r>
          <a:endParaRPr lang="en-US" sz="1800" kern="1200"/>
        </a:p>
      </dsp:txBody>
      <dsp:txXfrm>
        <a:off x="1057476" y="2290717"/>
        <a:ext cx="9303024" cy="915564"/>
      </dsp:txXfrm>
    </dsp:sp>
    <dsp:sp modelId="{DFA653B6-10F1-4084-BA60-3CDB40ADD199}">
      <dsp:nvSpPr>
        <dsp:cNvPr id="0" name=""/>
        <dsp:cNvSpPr/>
      </dsp:nvSpPr>
      <dsp:spPr>
        <a:xfrm>
          <a:off x="0" y="3435173"/>
          <a:ext cx="10360501" cy="91556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BE57E3-715C-4FA9-B10C-59B44563225B}">
      <dsp:nvSpPr>
        <dsp:cNvPr id="0" name=""/>
        <dsp:cNvSpPr/>
      </dsp:nvSpPr>
      <dsp:spPr>
        <a:xfrm>
          <a:off x="276958" y="3641175"/>
          <a:ext cx="503560" cy="5035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7DA7E-5468-4F9B-9C87-568F3F660EB6}">
      <dsp:nvSpPr>
        <dsp:cNvPr id="0" name=""/>
        <dsp:cNvSpPr/>
      </dsp:nvSpPr>
      <dsp:spPr>
        <a:xfrm>
          <a:off x="1057476" y="3435173"/>
          <a:ext cx="9303024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Conclusion:</a:t>
          </a:r>
          <a:br>
            <a:rPr lang="en-US" sz="1800" b="0" i="0" kern="1200"/>
          </a:br>
          <a:r>
            <a:rPr lang="en-US" sz="1800" b="0" i="0" kern="1200"/>
            <a:t>GRU delivers the most accurate forecasts, outperforming both the linear baseline and CNN on sequential energy patterns.</a:t>
          </a:r>
          <a:endParaRPr lang="en-US" sz="1800" kern="1200"/>
        </a:p>
      </dsp:txBody>
      <dsp:txXfrm>
        <a:off x="1057476" y="3435173"/>
        <a:ext cx="9303024" cy="9155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2FE41-D8E1-4F30-B3BA-17CF5580304B}">
      <dsp:nvSpPr>
        <dsp:cNvPr id="0" name=""/>
        <dsp:cNvSpPr/>
      </dsp:nvSpPr>
      <dsp:spPr>
        <a:xfrm>
          <a:off x="1162162" y="993005"/>
          <a:ext cx="1291528" cy="12915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8B8B2-D217-4807-8554-6F4C485664C8}">
      <dsp:nvSpPr>
        <dsp:cNvPr id="0" name=""/>
        <dsp:cNvSpPr/>
      </dsp:nvSpPr>
      <dsp:spPr>
        <a:xfrm>
          <a:off x="372895" y="2639538"/>
          <a:ext cx="2870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>
                  <a:lumMod val="75000"/>
                </a:schemeClr>
              </a:solidFill>
            </a:rPr>
            <a:t>Normalized LiDAR distances (clipped at 5m) to prevent gradient explosion.</a:t>
          </a:r>
          <a:endParaRPr lang="en-US" sz="18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372895" y="2639538"/>
        <a:ext cx="2870062" cy="720000"/>
      </dsp:txXfrm>
    </dsp:sp>
    <dsp:sp modelId="{FBFAE0A7-C7D1-4897-9F84-03981B1EB59E}">
      <dsp:nvSpPr>
        <dsp:cNvPr id="0" name=""/>
        <dsp:cNvSpPr/>
      </dsp:nvSpPr>
      <dsp:spPr>
        <a:xfrm>
          <a:off x="4534486" y="993005"/>
          <a:ext cx="1291528" cy="12915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94B0C-1874-4FDD-9A0F-5ACF814AC17F}">
      <dsp:nvSpPr>
        <dsp:cNvPr id="0" name=""/>
        <dsp:cNvSpPr/>
      </dsp:nvSpPr>
      <dsp:spPr>
        <a:xfrm>
          <a:off x="3745219" y="2639538"/>
          <a:ext cx="2870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>
                  <a:lumMod val="75000"/>
                </a:schemeClr>
              </a:solidFill>
            </a:rPr>
            <a:t>Data Splitting: Split by episodes (files) rather than randomized steps.</a:t>
          </a:r>
          <a:endParaRPr lang="en-US" sz="18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3745219" y="2639538"/>
        <a:ext cx="2870062" cy="720000"/>
      </dsp:txXfrm>
    </dsp:sp>
    <dsp:sp modelId="{C56C25EE-3406-4A15-9CCF-6A342F3E8E16}">
      <dsp:nvSpPr>
        <dsp:cNvPr id="0" name=""/>
        <dsp:cNvSpPr/>
      </dsp:nvSpPr>
      <dsp:spPr>
        <a:xfrm>
          <a:off x="7906809" y="993005"/>
          <a:ext cx="1291528" cy="12915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E1D2B-CB41-416E-826C-4DB883D25926}">
      <dsp:nvSpPr>
        <dsp:cNvPr id="0" name=""/>
        <dsp:cNvSpPr/>
      </dsp:nvSpPr>
      <dsp:spPr>
        <a:xfrm>
          <a:off x="7117542" y="2639538"/>
          <a:ext cx="2870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bg1">
                  <a:lumMod val="75000"/>
                </a:schemeClr>
              </a:solidFill>
            </a:rPr>
            <a:t>Why it matters: Prevents the model from memorizing specific room layouts.</a:t>
          </a:r>
          <a:endParaRPr lang="en-US" sz="18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117542" y="2639538"/>
        <a:ext cx="2870062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86A7E-998A-4DE5-8260-F6F3669569D3}">
      <dsp:nvSpPr>
        <dsp:cNvPr id="0" name=""/>
        <dsp:cNvSpPr/>
      </dsp:nvSpPr>
      <dsp:spPr>
        <a:xfrm>
          <a:off x="0" y="0"/>
          <a:ext cx="8806425" cy="13057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Resource Constraints: Mobile and edge devices often lack the memory and compute power required to handle large-scale Generative AI (GenAI) workloads locally. </a:t>
          </a:r>
          <a:endParaRPr lang="en-US" sz="2200" kern="1200"/>
        </a:p>
      </dsp:txBody>
      <dsp:txXfrm>
        <a:off x="38244" y="38244"/>
        <a:ext cx="7397406" cy="1229275"/>
      </dsp:txXfrm>
    </dsp:sp>
    <dsp:sp modelId="{22E1BFF0-AB76-4DC7-9BB3-DB204023156F}">
      <dsp:nvSpPr>
        <dsp:cNvPr id="0" name=""/>
        <dsp:cNvSpPr/>
      </dsp:nvSpPr>
      <dsp:spPr>
        <a:xfrm>
          <a:off x="777037" y="1523390"/>
          <a:ext cx="8806425" cy="13057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Bursty Workloads: AI inference requests are often unpredictable and non-uniform, leading to sudden "bursts" that can overwhelm local hardware. </a:t>
          </a:r>
          <a:endParaRPr lang="en-US" sz="2200" kern="1200"/>
        </a:p>
      </dsp:txBody>
      <dsp:txXfrm>
        <a:off x="815281" y="1561634"/>
        <a:ext cx="7104154" cy="1229275"/>
      </dsp:txXfrm>
    </dsp:sp>
    <dsp:sp modelId="{B20EBC11-655F-44F3-BE44-87DA99F0A52F}">
      <dsp:nvSpPr>
        <dsp:cNvPr id="0" name=""/>
        <dsp:cNvSpPr/>
      </dsp:nvSpPr>
      <dsp:spPr>
        <a:xfrm>
          <a:off x="1554075" y="3046780"/>
          <a:ext cx="8806425" cy="13057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Network Volatility: Relying entirely on the cloud introduces latency risks due to real-time network congestion and varying bandwidth.</a:t>
          </a:r>
          <a:endParaRPr lang="en-US" sz="2200" kern="1200"/>
        </a:p>
      </dsp:txBody>
      <dsp:txXfrm>
        <a:off x="1592319" y="3085024"/>
        <a:ext cx="7104154" cy="1229275"/>
      </dsp:txXfrm>
    </dsp:sp>
    <dsp:sp modelId="{5FE752AA-4A6A-44F6-9B3E-3C2A00DC3DD7}">
      <dsp:nvSpPr>
        <dsp:cNvPr id="0" name=""/>
        <dsp:cNvSpPr/>
      </dsp:nvSpPr>
      <dsp:spPr>
        <a:xfrm>
          <a:off x="7957679" y="990203"/>
          <a:ext cx="848746" cy="84874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148647" y="990203"/>
        <a:ext cx="466810" cy="638681"/>
      </dsp:txXfrm>
    </dsp:sp>
    <dsp:sp modelId="{B97327B6-5F87-4C70-B577-B81853056480}">
      <dsp:nvSpPr>
        <dsp:cNvPr id="0" name=""/>
        <dsp:cNvSpPr/>
      </dsp:nvSpPr>
      <dsp:spPr>
        <a:xfrm>
          <a:off x="8734717" y="2504889"/>
          <a:ext cx="848746" cy="84874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925685" y="2504889"/>
        <a:ext cx="466810" cy="63868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8E446A-731A-4B00-8CE4-4138B1CC132D}">
      <dsp:nvSpPr>
        <dsp:cNvPr id="0" name=""/>
        <dsp:cNvSpPr/>
      </dsp:nvSpPr>
      <dsp:spPr>
        <a:xfrm>
          <a:off x="0" y="48447"/>
          <a:ext cx="10360501" cy="1351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/>
            <a:t>Utilized authentic production logs (Alibaba Cluster Trace 2026).</a:t>
          </a:r>
          <a:endParaRPr lang="en-US" sz="3500" kern="1200"/>
        </a:p>
      </dsp:txBody>
      <dsp:txXfrm>
        <a:off x="65967" y="114414"/>
        <a:ext cx="10228567" cy="1219415"/>
      </dsp:txXfrm>
    </dsp:sp>
    <dsp:sp modelId="{76D0C1D3-2431-4E9B-9421-E5BAB358FF5C}">
      <dsp:nvSpPr>
        <dsp:cNvPr id="0" name=""/>
        <dsp:cNvSpPr/>
      </dsp:nvSpPr>
      <dsp:spPr>
        <a:xfrm>
          <a:off x="0" y="1500597"/>
          <a:ext cx="10360501" cy="1351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/>
            <a:t>Key Inputs: Inference Latency, Queue Response Time, and GPU Duty Cycle.</a:t>
          </a:r>
          <a:endParaRPr lang="en-US" sz="3500" kern="1200"/>
        </a:p>
      </dsp:txBody>
      <dsp:txXfrm>
        <a:off x="65967" y="1566564"/>
        <a:ext cx="10228567" cy="1219415"/>
      </dsp:txXfrm>
    </dsp:sp>
    <dsp:sp modelId="{F1E7CFA2-2199-4358-9119-DB7FA56626E2}">
      <dsp:nvSpPr>
        <dsp:cNvPr id="0" name=""/>
        <dsp:cNvSpPr/>
      </dsp:nvSpPr>
      <dsp:spPr>
        <a:xfrm>
          <a:off x="0" y="2952746"/>
          <a:ext cx="10360501" cy="1351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i="0" kern="1200"/>
            <a:t>Allowed the model to learn from hardware behavior and network jitter.</a:t>
          </a:r>
          <a:endParaRPr lang="en-US" sz="3500" kern="1200"/>
        </a:p>
      </dsp:txBody>
      <dsp:txXfrm>
        <a:off x="65967" y="3018713"/>
        <a:ext cx="10228567" cy="121941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50CFF7-BD7B-45FF-BBB9-53B62041A4BC}">
      <dsp:nvSpPr>
        <dsp:cNvPr id="0" name=""/>
        <dsp:cNvSpPr/>
      </dsp:nvSpPr>
      <dsp:spPr>
        <a:xfrm>
          <a:off x="1162162" y="993005"/>
          <a:ext cx="1291528" cy="12915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81808-5233-41C8-9850-0C268728E4A5}">
      <dsp:nvSpPr>
        <dsp:cNvPr id="0" name=""/>
        <dsp:cNvSpPr/>
      </dsp:nvSpPr>
      <dsp:spPr>
        <a:xfrm>
          <a:off x="372895" y="2639538"/>
          <a:ext cx="2870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solidFill>
                <a:schemeClr val="bg1">
                  <a:lumMod val="75000"/>
                </a:schemeClr>
              </a:solidFill>
            </a:rPr>
            <a:t>Utilized Confusion Matrices to identify critical system failure states.</a:t>
          </a:r>
          <a:endParaRPr lang="en-US" sz="17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372895" y="2639538"/>
        <a:ext cx="2870062" cy="720000"/>
      </dsp:txXfrm>
    </dsp:sp>
    <dsp:sp modelId="{2762C1E5-13F9-49B0-8550-B60FBA462769}">
      <dsp:nvSpPr>
        <dsp:cNvPr id="0" name=""/>
        <dsp:cNvSpPr/>
      </dsp:nvSpPr>
      <dsp:spPr>
        <a:xfrm>
          <a:off x="4534486" y="993005"/>
          <a:ext cx="1291528" cy="12915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E5BB0-7844-4DED-B9F4-76ADE95F9547}">
      <dsp:nvSpPr>
        <dsp:cNvPr id="0" name=""/>
        <dsp:cNvSpPr/>
      </dsp:nvSpPr>
      <dsp:spPr>
        <a:xfrm>
          <a:off x="3745219" y="2639538"/>
          <a:ext cx="2870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solidFill>
                <a:schemeClr val="bg1">
                  <a:lumMod val="75000"/>
                </a:schemeClr>
              </a:solidFill>
            </a:rPr>
            <a:t>False Locals: Processing locally during queue backups, causing SLA violations.</a:t>
          </a:r>
          <a:endParaRPr lang="en-US" sz="17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3745219" y="2639538"/>
        <a:ext cx="2870062" cy="720000"/>
      </dsp:txXfrm>
    </dsp:sp>
    <dsp:sp modelId="{5C43DB30-FAC8-4F90-814A-BE4AE7FB9FBF}">
      <dsp:nvSpPr>
        <dsp:cNvPr id="0" name=""/>
        <dsp:cNvSpPr/>
      </dsp:nvSpPr>
      <dsp:spPr>
        <a:xfrm>
          <a:off x="7906809" y="993005"/>
          <a:ext cx="1291528" cy="12915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22CD6-1CCC-4EA5-8E72-A41F76AD7E4F}">
      <dsp:nvSpPr>
        <dsp:cNvPr id="0" name=""/>
        <dsp:cNvSpPr/>
      </dsp:nvSpPr>
      <dsp:spPr>
        <a:xfrm>
          <a:off x="7117542" y="2639538"/>
          <a:ext cx="28700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solidFill>
                <a:schemeClr val="bg1">
                  <a:lumMod val="75000"/>
                </a:schemeClr>
              </a:solidFill>
            </a:rPr>
            <a:t>False Offloads: Sending to cloud when GPU is free, causing egress costs.</a:t>
          </a:r>
          <a:endParaRPr lang="en-US" sz="17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7117542" y="2639538"/>
        <a:ext cx="28700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72" name="Google Shape;1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94" name="Google Shape;1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01" name="Google Shape;2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08" name="Google Shape;2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15" name="Google Shape;2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>
          <a:extLst>
            <a:ext uri="{FF2B5EF4-FFF2-40B4-BE49-F238E27FC236}">
              <a16:creationId xmlns:a16="http://schemas.microsoft.com/office/drawing/2014/main" id="{C777A7B7-77FB-6666-DDD0-A87E9DF6B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>
            <a:extLst>
              <a:ext uri="{FF2B5EF4-FFF2-40B4-BE49-F238E27FC236}">
                <a16:creationId xmlns:a16="http://schemas.microsoft.com/office/drawing/2014/main" id="{14A14FF8-A012-D878-2F15-26EEB55B42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15" name="Google Shape;215;p17:notes">
            <a:extLst>
              <a:ext uri="{FF2B5EF4-FFF2-40B4-BE49-F238E27FC236}">
                <a16:creationId xmlns:a16="http://schemas.microsoft.com/office/drawing/2014/main" id="{5D5D3833-7A44-9615-2B0B-CF3B445D9D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6082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22" name="Google Shape;22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29" name="Google Shape;22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36" name="Google Shape;23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dirty="0"/>
          </a:p>
        </p:txBody>
      </p:sp>
      <p:sp>
        <p:nvSpPr>
          <p:cNvPr id="243" name="Google Shape;24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50" name="Google Shape;25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57" name="Google Shape;25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64" name="Google Shape;26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71" name="Google Shape;2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78" name="Google Shape;27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285" name="Google Shape;28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/>
          </a:p>
        </p:txBody>
      </p:sp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29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21" name="Google Shape;21;p29"/>
            <p:cNvCxnSpPr/>
            <p:nvPr/>
          </p:nvCxnSpPr>
          <p:spPr>
            <a:xfrm rot="10800000" flipH="1">
              <a:off x="5638800" y="3108960"/>
              <a:ext cx="3515503" cy="2037116"/>
            </a:xfrm>
            <a:prstGeom prst="straightConnector1">
              <a:avLst/>
            </a:prstGeom>
            <a:noFill/>
            <a:ln w="38100" cap="flat" cmpd="sng">
              <a:solidFill>
                <a:srgbClr val="00727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22;p29"/>
            <p:cNvCxnSpPr/>
            <p:nvPr/>
          </p:nvCxnSpPr>
          <p:spPr>
            <a:xfrm rot="10800000" flipH="1">
              <a:off x="6004643" y="3333750"/>
              <a:ext cx="3149660" cy="1823765"/>
            </a:xfrm>
            <a:prstGeom prst="straightConnector1">
              <a:avLst/>
            </a:prstGeom>
            <a:noFill/>
            <a:ln w="28575" cap="flat" cmpd="sng">
              <a:solidFill>
                <a:srgbClr val="00727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23;p29"/>
            <p:cNvCxnSpPr/>
            <p:nvPr/>
          </p:nvCxnSpPr>
          <p:spPr>
            <a:xfrm rot="10800000" flipH="1">
              <a:off x="6388342" y="3549891"/>
              <a:ext cx="2765961" cy="1600149"/>
            </a:xfrm>
            <a:prstGeom prst="straightConnector1">
              <a:avLst/>
            </a:prstGeom>
            <a:noFill/>
            <a:ln w="25400" cap="flat" cmpd="sng">
              <a:solidFill>
                <a:srgbClr val="004C4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4" name="Google Shape;24;p29"/>
          <p:cNvGrpSpPr/>
          <p:nvPr/>
        </p:nvGrpSpPr>
        <p:grpSpPr>
          <a:xfrm>
            <a:off x="-8915" y="6057149"/>
            <a:ext cx="5498725" cy="820207"/>
            <a:chOff x="-6689" y="4553748"/>
            <a:chExt cx="4125119" cy="615155"/>
          </a:xfrm>
        </p:grpSpPr>
        <p:sp>
          <p:nvSpPr>
            <p:cNvPr id="25" name="Google Shape;25;p29"/>
            <p:cNvSpPr/>
            <p:nvPr/>
          </p:nvSpPr>
          <p:spPr>
            <a:xfrm rot="-5400000">
              <a:off x="1754302" y="2802395"/>
              <a:ext cx="612775" cy="4115481"/>
            </a:xfrm>
            <a:custGeom>
              <a:avLst/>
              <a:gdLst/>
              <a:ahLst/>
              <a:cxnLst/>
              <a:rect l="l" t="t" r="r" b="b"/>
              <a:pathLst>
                <a:path w="612775" h="4115481" extrusionOk="0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 cap="flat" cmpd="sng">
              <a:solidFill>
                <a:srgbClr val="00727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9"/>
            <p:cNvSpPr/>
            <p:nvPr/>
          </p:nvSpPr>
          <p:spPr>
            <a:xfrm rot="-5400000">
              <a:off x="1604659" y="3152814"/>
              <a:ext cx="410751" cy="3621427"/>
            </a:xfrm>
            <a:custGeom>
              <a:avLst/>
              <a:gdLst/>
              <a:ahLst/>
              <a:cxnLst/>
              <a:rect l="l" t="t" r="r" b="b"/>
              <a:pathLst>
                <a:path w="410751" h="3621427" extrusionOk="0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 cap="flat" cmpd="sng">
              <a:solidFill>
                <a:srgbClr val="00727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9"/>
            <p:cNvSpPr/>
            <p:nvPr/>
          </p:nvSpPr>
          <p:spPr>
            <a:xfrm rot="-5400000">
              <a:off x="1462308" y="3453376"/>
              <a:ext cx="241768" cy="3179761"/>
            </a:xfrm>
            <a:custGeom>
              <a:avLst/>
              <a:gdLst/>
              <a:ahLst/>
              <a:cxnLst/>
              <a:rect l="l" t="t" r="r" b="b"/>
              <a:pathLst>
                <a:path w="241768" h="3179761" extrusionOk="0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 cap="flat" cmpd="sng">
              <a:solidFill>
                <a:srgbClr val="004C4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29"/>
          <p:cNvSpPr txBox="1"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ontserrat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8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8"/>
          <p:cNvSpPr txBox="1">
            <a:spLocks noGrp="1"/>
          </p:cNvSpPr>
          <p:nvPr>
            <p:ph type="body" idx="1"/>
          </p:nvPr>
        </p:nvSpPr>
        <p:spPr>
          <a:xfrm rot="5400000">
            <a:off x="4167998" y="-1247317"/>
            <a:ext cx="4462272" cy="10360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2004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5052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/>
            </a:lvl5pPr>
            <a:lvl6pPr marL="2743200" lvl="5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8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8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8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9"/>
          <p:cNvSpPr txBox="1">
            <a:spLocks noGrp="1"/>
          </p:cNvSpPr>
          <p:nvPr>
            <p:ph type="title"/>
          </p:nvPr>
        </p:nvSpPr>
        <p:spPr>
          <a:xfrm rot="5400000">
            <a:off x="7414141" y="2006957"/>
            <a:ext cx="5588000" cy="274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9"/>
          <p:cNvSpPr txBox="1">
            <a:spLocks noGrp="1"/>
          </p:cNvSpPr>
          <p:nvPr>
            <p:ph type="body" idx="1"/>
          </p:nvPr>
        </p:nvSpPr>
        <p:spPr>
          <a:xfrm rot="5400000">
            <a:off x="2132317" y="-329235"/>
            <a:ext cx="5588000" cy="7414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2004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5052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/>
            </a:lvl5pPr>
            <a:lvl6pPr marL="2743200" lvl="5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9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2004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5052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/>
            </a:lvl5pPr>
            <a:lvl6pPr marL="2743200" lvl="5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31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41" name="Google Shape;41;p31"/>
            <p:cNvCxnSpPr/>
            <p:nvPr/>
          </p:nvCxnSpPr>
          <p:spPr>
            <a:xfrm rot="10800000" flipH="1">
              <a:off x="5638800" y="3108960"/>
              <a:ext cx="3515503" cy="2037116"/>
            </a:xfrm>
            <a:prstGeom prst="straightConnector1">
              <a:avLst/>
            </a:prstGeom>
            <a:noFill/>
            <a:ln w="38100" cap="flat" cmpd="sng">
              <a:solidFill>
                <a:srgbClr val="00727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42;p31"/>
            <p:cNvCxnSpPr/>
            <p:nvPr/>
          </p:nvCxnSpPr>
          <p:spPr>
            <a:xfrm rot="10800000" flipH="1">
              <a:off x="6004643" y="3333750"/>
              <a:ext cx="3149660" cy="1823765"/>
            </a:xfrm>
            <a:prstGeom prst="straightConnector1">
              <a:avLst/>
            </a:prstGeom>
            <a:noFill/>
            <a:ln w="28575" cap="flat" cmpd="sng">
              <a:solidFill>
                <a:srgbClr val="00727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43;p31"/>
            <p:cNvCxnSpPr/>
            <p:nvPr/>
          </p:nvCxnSpPr>
          <p:spPr>
            <a:xfrm rot="10800000" flipH="1">
              <a:off x="6388342" y="3549891"/>
              <a:ext cx="2765961" cy="1600149"/>
            </a:xfrm>
            <a:prstGeom prst="straightConnector1">
              <a:avLst/>
            </a:prstGeom>
            <a:noFill/>
            <a:ln w="25400" cap="flat" cmpd="sng">
              <a:solidFill>
                <a:srgbClr val="004C4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4" name="Google Shape;44;p31"/>
          <p:cNvSpPr txBox="1"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ontserrat"/>
              <a:buNone/>
              <a:defRPr sz="54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sz="2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2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body" idx="1"/>
          </p:nvPr>
        </p:nvSpPr>
        <p:spPr>
          <a:xfrm>
            <a:off x="1218883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marL="182880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marL="2286000" lvl="4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marL="2743200" lvl="5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marL="3200400" lvl="6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marL="3657600" lvl="7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marL="4114800" lvl="8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body" idx="2"/>
          </p:nvPr>
        </p:nvSpPr>
        <p:spPr>
          <a:xfrm>
            <a:off x="6500707" y="1706880"/>
            <a:ext cx="5078677" cy="446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marL="182880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marL="2286000" lvl="4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marL="2743200" lvl="5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marL="3200400" lvl="6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marL="3657600" lvl="7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marL="4114800" lvl="8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2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2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3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60"/>
              <a:buNone/>
              <a:defRPr sz="2700" b="1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 b="1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 b="1"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body" idx="2"/>
          </p:nvPr>
        </p:nvSpPr>
        <p:spPr>
          <a:xfrm>
            <a:off x="1218883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marL="182880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marL="2286000" lvl="4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marL="2743200" lvl="5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marL="3200400" lvl="6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marL="3657600" lvl="7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marL="4114800" lvl="8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3"/>
          </p:nvPr>
        </p:nvSpPr>
        <p:spPr>
          <a:xfrm>
            <a:off x="6496644" y="1701800"/>
            <a:ext cx="508274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60"/>
              <a:buNone/>
              <a:defRPr sz="2700" b="1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 b="1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80"/>
              <a:buNone/>
              <a:defRPr sz="2100" b="1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4"/>
          </p:nvPr>
        </p:nvSpPr>
        <p:spPr>
          <a:xfrm>
            <a:off x="6500707" y="2717800"/>
            <a:ext cx="5078677" cy="3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marL="182880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marL="2286000" lvl="4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marL="2743200" lvl="5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marL="3200400" lvl="6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marL="3657600" lvl="7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marL="4114800" lvl="8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4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5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body" idx="1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body" idx="2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20"/>
              <a:buChar char="•"/>
              <a:defRPr sz="2400"/>
            </a:lvl2pPr>
            <a:lvl3pPr marL="1371600" lvl="2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3pPr>
            <a:lvl4pPr marL="1828800" lvl="3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4pPr>
            <a:lvl5pPr marL="2286000" lvl="4" indent="-330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5pPr>
            <a:lvl6pPr marL="2743200" lvl="5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6pPr>
            <a:lvl7pPr marL="3200400" lvl="6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7pPr>
            <a:lvl8pPr marL="3657600" lvl="7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8pPr>
            <a:lvl9pPr marL="4114800" lvl="8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6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7"/>
          <p:cNvSpPr txBox="1"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0"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body" idx="1"/>
          </p:nvPr>
        </p:nvSpPr>
        <p:spPr>
          <a:xfrm>
            <a:off x="1218882" y="4241800"/>
            <a:ext cx="4062942" cy="1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8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>
            <a:endParaRPr/>
          </a:p>
        </p:txBody>
      </p:sp>
      <p:sp>
        <p:nvSpPr>
          <p:cNvPr id="84" name="Google Shape;84;p37" descr="An empty placeholder to add an image. Click on the placeholder and select the image that you wish to add."/>
          <p:cNvSpPr>
            <a:spLocks noGrp="1"/>
          </p:cNvSpPr>
          <p:nvPr>
            <p:ph type="pic" idx="2"/>
          </p:nvPr>
        </p:nvSpPr>
        <p:spPr>
          <a:xfrm>
            <a:off x="5484971" y="584200"/>
            <a:ext cx="6094413" cy="5588000"/>
          </a:xfrm>
          <a:prstGeom prst="rect">
            <a:avLst/>
          </a:prstGeom>
          <a:noFill/>
          <a:ln w="127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5" name="Google Shape;85;p37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7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7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85000">
              <a:srgbClr val="0D172F"/>
            </a:gs>
            <a:gs pos="100000">
              <a:srgbClr val="122041"/>
            </a:gs>
          </a:gsLst>
          <a:lin ang="36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8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1" name="Google Shape;11;p28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/>
              <a:ahLst/>
              <a:cxnLst/>
              <a:rect l="l" t="t" r="r" b="b"/>
              <a:pathLst>
                <a:path w="612775" h="3919538" extrusionOk="0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 cap="flat" cmpd="sng">
              <a:solidFill>
                <a:srgbClr val="00727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8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/>
              <a:ahLst/>
              <a:cxnLst/>
              <a:rect l="l" t="t" r="r" b="b"/>
              <a:pathLst>
                <a:path w="410751" h="3421856" extrusionOk="0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 cap="flat" cmpd="sng">
              <a:solidFill>
                <a:srgbClr val="00727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8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/>
              <a:ahLst/>
              <a:cxnLst/>
              <a:rect l="l" t="t" r="r" b="b"/>
              <a:pathLst>
                <a:path w="238919" h="2976561" extrusionOk="0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 cap="flat" cmpd="sng">
              <a:solidFill>
                <a:srgbClr val="004C4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28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8"/>
          <p:cNvSpPr txBox="1"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5051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051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5051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5052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8"/>
          <p:cNvSpPr txBox="1">
            <a:spLocks noGrp="1"/>
          </p:cNvSpPr>
          <p:nvPr>
            <p:ph type="dt" idx="10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ftr" idx="11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1625176" y="1543158"/>
            <a:ext cx="8735400" cy="2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</a:pPr>
            <a:r>
              <a:rPr lang="en-US" b="1"/>
              <a:t>Real-time Control and Decision-making with Edge</a:t>
            </a:r>
            <a:endParaRPr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1625176" y="3575158"/>
            <a:ext cx="8735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MODULE 3.1</a:t>
            </a:r>
            <a:endParaRPr/>
          </a:p>
        </p:txBody>
      </p:sp>
      <p:sp>
        <p:nvSpPr>
          <p:cNvPr id="106" name="Google Shape;106;p1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8A85B-CB50-50FD-CE15-9F0FF87D1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82" y="4316730"/>
            <a:ext cx="1546860" cy="1546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A78FE-1D18-425B-7B87-A3736B869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1180E-8725-00A8-8A17-826EBB9332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4D240A6-F61C-42B2-6186-3623D5E29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331" y="2182762"/>
            <a:ext cx="6740832" cy="249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BB2155-FE02-E5D4-684B-B4A9D71BC71E}"/>
              </a:ext>
            </a:extLst>
          </p:cNvPr>
          <p:cNvSpPr txBox="1"/>
          <p:nvPr/>
        </p:nvSpPr>
        <p:spPr>
          <a:xfrm>
            <a:off x="3111367" y="4820616"/>
            <a:ext cx="61072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Case Study 01: Schematic Diagram</a:t>
            </a:r>
          </a:p>
        </p:txBody>
      </p:sp>
    </p:spTree>
    <p:extLst>
      <p:ext uri="{BB962C8B-B14F-4D97-AF65-F5344CB8AC3E}">
        <p14:creationId xmlns:p14="http://schemas.microsoft.com/office/powerpoint/2010/main" val="199586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7032-4E59-5899-A4E3-721AD3403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NB:01 - Background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60497-CB54-554E-0A79-8C2421E73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05838" y="1696340"/>
            <a:ext cx="9782987" cy="4462272"/>
          </a:xfrm>
        </p:spPr>
        <p:txBody>
          <a:bodyPr>
            <a:normAutofit/>
          </a:bodyPr>
          <a:lstStyle/>
          <a:p>
            <a:r>
              <a:rPr lang="en-US" dirty="0"/>
              <a:t>Grid Instability: Residential peak loads are highly volatile and non-linear, threatening local grid stability. </a:t>
            </a:r>
          </a:p>
          <a:p>
            <a:r>
              <a:rPr lang="en-US" dirty="0"/>
              <a:t>The Latency Gap: Traditional cloud processing is too slow for the sub-second decisions required for real-time load shedding.</a:t>
            </a:r>
          </a:p>
          <a:p>
            <a:r>
              <a:rPr lang="en-US" dirty="0"/>
              <a:t>Edge Intelligence: An autonomous Edge Controller processes windowed data locally to simulate immediate, reliable load-shedding actions.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3F5F1-18C9-40C3-4593-142E969FE2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B1336B-4E63-8C7B-4A75-9371AE4C3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" y="4380708"/>
            <a:ext cx="1893127" cy="188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-US">
                <a:latin typeface="Montserrat" panose="00000500000000000000" pitchFamily="2" charset="0"/>
              </a:rPr>
              <a:t>NB:01 - Data Preprocessing Strategy</a:t>
            </a:r>
          </a:p>
        </p:txBody>
      </p:sp>
      <p:sp>
        <p:nvSpPr>
          <p:cNvPr id="162" name="Google Shape;162;p9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</p:spPr>
        <p:txBody>
          <a:bodyPr spcFirstLastPara="1" wrap="square" lIns="121875" tIns="60925" rIns="121875" bIns="609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mtClean="0">
                <a:latin typeface="Montserrat" panose="00000500000000000000" pitchFamily="2" charset="0"/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12</a:t>
            </a:fld>
            <a:endParaRPr lang="en-US">
              <a:latin typeface="Montserrat" panose="00000500000000000000" pitchFamily="2" charset="0"/>
            </a:endParaRPr>
          </a:p>
        </p:txBody>
      </p:sp>
      <p:graphicFrame>
        <p:nvGraphicFramePr>
          <p:cNvPr id="164" name="Google Shape;161;p9">
            <a:extLst>
              <a:ext uri="{FF2B5EF4-FFF2-40B4-BE49-F238E27FC236}">
                <a16:creationId xmlns:a16="http://schemas.microsoft.com/office/drawing/2014/main" id="{E01180A4-E09D-1A18-3607-86E83453DD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0314448"/>
              </p:ext>
            </p:extLst>
          </p:nvPr>
        </p:nvGraphicFramePr>
        <p:xfrm>
          <a:off x="1218883" y="1689100"/>
          <a:ext cx="10360501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-US"/>
              <a:t>NB:01 - Model Architectures Compared</a:t>
            </a:r>
          </a:p>
        </p:txBody>
      </p:sp>
      <p:sp>
        <p:nvSpPr>
          <p:cNvPr id="169" name="Google Shape;169;p10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</p:spPr>
        <p:txBody>
          <a:bodyPr spcFirstLastPara="1" wrap="square" lIns="121875" tIns="60925" rIns="121875" bIns="609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13</a:t>
            </a:fld>
            <a:endParaRPr lang="en-US"/>
          </a:p>
        </p:txBody>
      </p:sp>
      <p:graphicFrame>
        <p:nvGraphicFramePr>
          <p:cNvPr id="171" name="Google Shape;168;p10">
            <a:extLst>
              <a:ext uri="{FF2B5EF4-FFF2-40B4-BE49-F238E27FC236}">
                <a16:creationId xmlns:a16="http://schemas.microsoft.com/office/drawing/2014/main" id="{E4C0CE66-ED65-631C-3333-73810BBB4D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393834"/>
              </p:ext>
            </p:extLst>
          </p:nvPr>
        </p:nvGraphicFramePr>
        <p:xfrm>
          <a:off x="1218883" y="1689100"/>
          <a:ext cx="10360501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"/>
          <p:cNvSpPr txBox="1"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-US"/>
              <a:t>NB:01 - Results and Edge Deployment</a:t>
            </a:r>
          </a:p>
        </p:txBody>
      </p:sp>
      <p:sp>
        <p:nvSpPr>
          <p:cNvPr id="175" name="Google Shape;175;p11"/>
          <p:cNvSpPr txBox="1">
            <a:spLocks noGrp="1"/>
          </p:cNvSpPr>
          <p:nvPr>
            <p:ph type="body" idx="1"/>
          </p:nvPr>
        </p:nvSpPr>
        <p:spPr>
          <a:xfrm>
            <a:off x="1218882" y="4241800"/>
            <a:ext cx="4062942" cy="1930400"/>
          </a:xfr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rtl="0"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/>
              <a:t>GRU demonstrated superior performance in capturing temporal dependencies.</a:t>
            </a:r>
          </a:p>
        </p:txBody>
      </p:sp>
      <p:pic>
        <p:nvPicPr>
          <p:cNvPr id="176" name="Google Shape;176;p11"/>
          <p:cNvPicPr preferRelativeResize="0"/>
          <p:nvPr/>
        </p:nvPicPr>
        <p:blipFill rotWithShape="1">
          <a:blip r:embed="rId3"/>
          <a:stretch/>
        </p:blipFill>
        <p:spPr>
          <a:xfrm>
            <a:off x="5731175" y="584200"/>
            <a:ext cx="5602005" cy="5588000"/>
          </a:xfrm>
          <a:prstGeom prst="rect">
            <a:avLst/>
          </a:prstGeom>
          <a:noFill/>
          <a:ln w="127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177" name="Google Shape;177;p11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</p:spPr>
        <p:txBody>
          <a:bodyPr spcFirstLastPara="1" wrap="square" lIns="121875" tIns="60925" rIns="121875" bIns="609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14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-US">
                <a:solidFill>
                  <a:srgbClr val="FFFFFF"/>
                </a:solidFill>
              </a:rPr>
              <a:t>NB:01 - </a:t>
            </a:r>
            <a:r>
              <a:rPr lang="en-US"/>
              <a:t>Results and Edge Deployment</a:t>
            </a:r>
            <a:endParaRPr/>
          </a:p>
        </p:txBody>
      </p:sp>
      <p:pic>
        <p:nvPicPr>
          <p:cNvPr id="183" name="Google Shape;18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4849" y="1752600"/>
            <a:ext cx="8239125" cy="43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2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-US">
                <a:solidFill>
                  <a:srgbClr val="FFFFFF"/>
                </a:solidFill>
              </a:rPr>
              <a:t>NB:01 - Results and Edge Deployment</a:t>
            </a:r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body" idx="1"/>
          </p:nvPr>
        </p:nvSpPr>
        <p:spPr>
          <a:xfrm>
            <a:off x="2573801" y="1701800"/>
            <a:ext cx="9189600" cy="4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Conversion of PyTorch models to TorchScript or ONNX.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Target Hardware: Low-power devices like a Raspberry Pi.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Future Work: Adding temporal features like 'hour-of-day' for peak usage.</a:t>
            </a:r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"/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-US">
                <a:solidFill>
                  <a:srgbClr val="FFFFFF"/>
                </a:solidFill>
              </a:rPr>
              <a:t>NB:02 - Objective: Behavioral Cloning</a:t>
            </a:r>
            <a:endParaRPr/>
          </a:p>
        </p:txBody>
      </p:sp>
      <p:sp>
        <p:nvSpPr>
          <p:cNvPr id="197" name="Google Shape;197;p14"/>
          <p:cNvSpPr txBox="1">
            <a:spLocks noGrp="1"/>
          </p:cNvSpPr>
          <p:nvPr>
            <p:ph type="body" idx="1"/>
          </p:nvPr>
        </p:nvSpPr>
        <p:spPr>
          <a:xfrm>
            <a:off x="2603572" y="15240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 dirty="0">
                <a:solidFill>
                  <a:srgbClr val="E6E6E6"/>
                </a:solidFill>
              </a:rPr>
              <a:t>Goal: Train a robot to mimic an 'expert' agent's navigation tasks.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 dirty="0">
                <a:solidFill>
                  <a:srgbClr val="E6E6E6"/>
                </a:solidFill>
              </a:rPr>
              <a:t>Strategy: Map raw Perception (LiDAR) directly to Action (Motor Control).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 dirty="0">
                <a:solidFill>
                  <a:srgbClr val="E6E6E6"/>
                </a:solidFill>
              </a:rPr>
              <a:t>Advantage: Replaces brittle manual if-then rules with a fluid neural policy.</a:t>
            </a:r>
            <a:endParaRPr dirty="0"/>
          </a:p>
        </p:txBody>
      </p:sp>
      <p:sp>
        <p:nvSpPr>
          <p:cNvPr id="198" name="Google Shape;198;p14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2F946-C866-9E17-F7BC-1ECABACD2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058" y="4585473"/>
            <a:ext cx="1464628" cy="1464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3CB89-ABFA-D925-8077-7E25E1886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136DB-7DBA-3899-C811-C05654C7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NB:02 - Background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8D72B-C13E-0387-5EBD-7E2AF8B81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1670" y="1701797"/>
            <a:ext cx="9757156" cy="4462272"/>
          </a:xfrm>
        </p:spPr>
        <p:txBody>
          <a:bodyPr/>
          <a:lstStyle/>
          <a:p>
            <a:r>
              <a:rPr lang="en-US" dirty="0"/>
              <a:t>Heuristic Rigidity: Traditional "if-then" navigation rules often fail in complex, dynamic environments that the original programmer did not explicitly define. </a:t>
            </a:r>
          </a:p>
          <a:p>
            <a:r>
              <a:rPr lang="en-US" dirty="0"/>
              <a:t>The Perception-Action Gap: Translating high-dimensional sensor data (like LiDAR) into precise motor commands manually is computationally expensive and error-prone. </a:t>
            </a:r>
          </a:p>
          <a:p>
            <a:r>
              <a:rPr lang="en-US" dirty="0"/>
              <a:t>Dynamic Obstacle Complexity: Static algorithms struggle to maintain fluid trajectories when faced with unpredictable spatial layouts and moving objects.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765C1-7E7F-A7A2-25E3-40E6A76091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9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"/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>
                <a:solidFill>
                  <a:srgbClr val="FFFFFF"/>
                </a:solidFill>
              </a:rPr>
              <a:t>NB:02 - Sensor Abstraction (LiDAR)</a:t>
            </a:r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body" idx="1"/>
          </p:nvPr>
        </p:nvSpPr>
        <p:spPr>
          <a:xfrm>
            <a:off x="2604817" y="16383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Raw LiDAR provides 360+ points of high-dimensional, noisy depth data.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Technical Fix: 'Binning' points into spatial cones: Front, Left, and Right.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Benefit: Minimizes noise and reduces computational overhead for the edge.</a:t>
            </a:r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42EF2-5DBD-7BDA-C440-28F91F221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76320-C333-A256-E041-FA9F1E4C2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4067" y="1701797"/>
            <a:ext cx="9115317" cy="446227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Motivation: Systems Under Constraints</a:t>
            </a:r>
          </a:p>
          <a:p>
            <a:r>
              <a:rPr lang="en-US" dirty="0"/>
              <a:t>The Paradigm Shift to Edge Computing</a:t>
            </a:r>
          </a:p>
          <a:p>
            <a:r>
              <a:rPr lang="en-US" dirty="0"/>
              <a:t>Defining Real-Time Control</a:t>
            </a:r>
          </a:p>
          <a:p>
            <a:r>
              <a:rPr lang="en-US" dirty="0"/>
              <a:t>The Environmental Constraints</a:t>
            </a:r>
          </a:p>
          <a:p>
            <a:r>
              <a:rPr lang="en-US" dirty="0"/>
              <a:t>Intelligent Decision-Making &amp; Offloading</a:t>
            </a:r>
          </a:p>
          <a:p>
            <a:r>
              <a:rPr lang="en-US" dirty="0"/>
              <a:t>Transitioning to Case Studies</a:t>
            </a:r>
          </a:p>
          <a:p>
            <a:r>
              <a:rPr lang="en-US" dirty="0"/>
              <a:t>Notebook 01: Slides 9-16</a:t>
            </a:r>
          </a:p>
          <a:p>
            <a:r>
              <a:rPr lang="en-US" dirty="0"/>
              <a:t>Notebook 02: Slides 17-24</a:t>
            </a:r>
          </a:p>
          <a:p>
            <a:r>
              <a:rPr lang="en-US" dirty="0"/>
              <a:t>Notebook 03: Slides 25-32</a:t>
            </a:r>
          </a:p>
          <a:p>
            <a:r>
              <a:rPr lang="en-US" dirty="0"/>
              <a:t>Concluding Remarks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C3FF1-1124-89FA-6463-E99FA41FB7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7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>
                <a:solidFill>
                  <a:schemeClr val="bg1">
                    <a:lumMod val="75000"/>
                  </a:schemeClr>
                </a:solidFill>
              </a:rPr>
              <a:t>NB:02 - Robust Data Pipeline</a:t>
            </a:r>
          </a:p>
        </p:txBody>
      </p:sp>
      <p:sp>
        <p:nvSpPr>
          <p:cNvPr id="212" name="Google Shape;212;p16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</p:spPr>
        <p:txBody>
          <a:bodyPr spcFirstLastPara="1" wrap="square" lIns="121875" tIns="60925" rIns="121875" bIns="609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chemeClr val="bg1">
                    <a:lumMod val="75000"/>
                  </a:schemeClr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20</a:t>
            </a:fld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14" name="Google Shape;211;p16">
            <a:extLst>
              <a:ext uri="{FF2B5EF4-FFF2-40B4-BE49-F238E27FC236}">
                <a16:creationId xmlns:a16="http://schemas.microsoft.com/office/drawing/2014/main" id="{0D72235B-4263-6A2F-AFDF-1129E774F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081587"/>
              </p:ext>
            </p:extLst>
          </p:nvPr>
        </p:nvGraphicFramePr>
        <p:xfrm>
          <a:off x="1218883" y="1689100"/>
          <a:ext cx="10360501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021D-36B6-3C9E-29A1-860AE326A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37221-F80A-8CAC-BD56-F8A5D505EF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06164E-4179-F223-8FDA-B1EEF2AE5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4" b="10794"/>
          <a:stretch>
            <a:fillRect/>
          </a:stretch>
        </p:blipFill>
        <p:spPr bwMode="auto">
          <a:xfrm>
            <a:off x="2923419" y="1953928"/>
            <a:ext cx="6951428" cy="354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7746C2-A470-B5BC-279F-A8A31D41EA48}"/>
              </a:ext>
            </a:extLst>
          </p:cNvPr>
          <p:cNvSpPr txBox="1"/>
          <p:nvPr/>
        </p:nvSpPr>
        <p:spPr>
          <a:xfrm>
            <a:off x="3345519" y="5496025"/>
            <a:ext cx="61072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Case Study 02: Schematic Diagram</a:t>
            </a:r>
          </a:p>
        </p:txBody>
      </p:sp>
    </p:spTree>
    <p:extLst>
      <p:ext uri="{BB962C8B-B14F-4D97-AF65-F5344CB8AC3E}">
        <p14:creationId xmlns:p14="http://schemas.microsoft.com/office/powerpoint/2010/main" val="191888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Clr>
                <a:srgbClr val="FFFFFF"/>
              </a:buClr>
              <a:buSzPts val="4400"/>
            </a:pPr>
            <a:r>
              <a:rPr lang="en-US" dirty="0">
                <a:solidFill>
                  <a:srgbClr val="FFFFFF"/>
                </a:solidFill>
              </a:rPr>
              <a:t>NB:02 - Baseline MLP Policy</a:t>
            </a:r>
            <a:endParaRPr dirty="0"/>
          </a:p>
        </p:txBody>
      </p:sp>
      <p:sp>
        <p:nvSpPr>
          <p:cNvPr id="218" name="Google Shape;218;p17"/>
          <p:cNvSpPr txBox="1">
            <a:spLocks noGrp="1"/>
          </p:cNvSpPr>
          <p:nvPr>
            <p:ph type="body" idx="1"/>
          </p:nvPr>
        </p:nvSpPr>
        <p:spPr>
          <a:xfrm>
            <a:off x="2582727" y="16002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>
              <a:spcBef>
                <a:spcPts val="400"/>
              </a:spcBef>
              <a:buClr>
                <a:srgbClr val="E6E6E6"/>
              </a:buClr>
              <a:buSzPts val="2000"/>
            </a:pPr>
            <a:r>
              <a:rPr lang="en-US" dirty="0">
                <a:solidFill>
                  <a:srgbClr val="E6E6E6"/>
                </a:solidFill>
              </a:rPr>
              <a:t>Architecture: Lightweight 3-layer MLP optimized for low-latency embedded execution. </a:t>
            </a:r>
          </a:p>
          <a:p>
            <a:pPr marL="342900" lvl="0">
              <a:spcBef>
                <a:spcPts val="400"/>
              </a:spcBef>
              <a:buClr>
                <a:srgbClr val="E6E6E6"/>
              </a:buClr>
              <a:buSzPts val="2000"/>
            </a:pPr>
            <a:r>
              <a:rPr lang="en-US" dirty="0">
                <a:solidFill>
                  <a:srgbClr val="E6E6E6"/>
                </a:solidFill>
              </a:rPr>
              <a:t>Robustness: Integrated Dropout (0.2) to mitigate stochastic sensor noise and failures. </a:t>
            </a:r>
          </a:p>
          <a:p>
            <a:pPr marL="342900" lvl="0">
              <a:spcBef>
                <a:spcPts val="400"/>
              </a:spcBef>
              <a:buClr>
                <a:srgbClr val="E6E6E6"/>
              </a:buClr>
              <a:buSzPts val="2000"/>
            </a:pPr>
            <a:r>
              <a:rPr lang="en-US" dirty="0">
                <a:solidFill>
                  <a:srgbClr val="E6E6E6"/>
                </a:solidFill>
              </a:rPr>
              <a:t>Objective: Maps 3D inputs to 2D motor commands via Mean Squared Error (MSE) loss.</a:t>
            </a:r>
            <a:endParaRPr dirty="0"/>
          </a:p>
        </p:txBody>
      </p:sp>
      <p:sp>
        <p:nvSpPr>
          <p:cNvPr id="219" name="Google Shape;219;p17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>
          <a:extLst>
            <a:ext uri="{FF2B5EF4-FFF2-40B4-BE49-F238E27FC236}">
              <a16:creationId xmlns:a16="http://schemas.microsoft.com/office/drawing/2014/main" id="{BBD9621A-83E0-84CD-18CD-E0E929AD6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>
            <a:extLst>
              <a:ext uri="{FF2B5EF4-FFF2-40B4-BE49-F238E27FC236}">
                <a16:creationId xmlns:a16="http://schemas.microsoft.com/office/drawing/2014/main" id="{799F9246-8A88-30EA-63BD-E4C9009BC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Clr>
                <a:srgbClr val="FFFFFF"/>
              </a:buClr>
              <a:buSzPts val="4400"/>
            </a:pPr>
            <a:r>
              <a:rPr lang="en-US" dirty="0">
                <a:solidFill>
                  <a:srgbClr val="FFFFFF"/>
                </a:solidFill>
              </a:rPr>
              <a:t>NB:02 - </a:t>
            </a:r>
            <a:r>
              <a:rPr lang="en-US" dirty="0"/>
              <a:t>Residual Learning Policy</a:t>
            </a:r>
            <a:endParaRPr dirty="0"/>
          </a:p>
        </p:txBody>
      </p:sp>
      <p:sp>
        <p:nvSpPr>
          <p:cNvPr id="218" name="Google Shape;218;p17">
            <a:extLst>
              <a:ext uri="{FF2B5EF4-FFF2-40B4-BE49-F238E27FC236}">
                <a16:creationId xmlns:a16="http://schemas.microsoft.com/office/drawing/2014/main" id="{487F7D51-7732-05F3-F80B-8E85F8EA78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96102" y="16002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b="1" dirty="0"/>
              <a:t>Architecture:</a:t>
            </a:r>
            <a:r>
              <a:rPr lang="en-US" dirty="0"/>
              <a:t> Deep feature extractor utilizing </a:t>
            </a:r>
            <a:r>
              <a:rPr lang="en-US" b="1" dirty="0"/>
              <a:t>Skip Connections</a:t>
            </a:r>
            <a:r>
              <a:rPr lang="en-US" dirty="0"/>
              <a:t> to prevent signal degradation.</a:t>
            </a:r>
          </a:p>
          <a:p>
            <a:r>
              <a:rPr lang="en-US" b="1" dirty="0"/>
              <a:t>Stability:</a:t>
            </a:r>
            <a:r>
              <a:rPr lang="en-US" dirty="0"/>
              <a:t> Employs </a:t>
            </a:r>
            <a:r>
              <a:rPr lang="en-US" b="1" dirty="0"/>
              <a:t>Batch Normalization</a:t>
            </a:r>
            <a:r>
              <a:rPr lang="en-US" dirty="0"/>
              <a:t> to handle varied sensor dynamic ranges.</a:t>
            </a:r>
          </a:p>
          <a:p>
            <a:r>
              <a:rPr lang="en-US" b="1" dirty="0"/>
              <a:t>Performance:</a:t>
            </a:r>
            <a:r>
              <a:rPr lang="en-US" dirty="0"/>
              <a:t> Projects input to a </a:t>
            </a:r>
            <a:r>
              <a:rPr lang="en-US" b="1" dirty="0"/>
              <a:t>64-feature manifold</a:t>
            </a:r>
            <a:r>
              <a:rPr lang="en-US" dirty="0"/>
              <a:t> for complex obstacle negotiation.</a:t>
            </a:r>
          </a:p>
        </p:txBody>
      </p:sp>
      <p:sp>
        <p:nvSpPr>
          <p:cNvPr id="219" name="Google Shape;219;p17">
            <a:extLst>
              <a:ext uri="{FF2B5EF4-FFF2-40B4-BE49-F238E27FC236}">
                <a16:creationId xmlns:a16="http://schemas.microsoft.com/office/drawing/2014/main" id="{836E298C-5573-352A-0545-C4CD66913C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707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8"/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>
                <a:solidFill>
                  <a:srgbClr val="FFFFFF"/>
                </a:solidFill>
              </a:rPr>
              <a:t>NB:02 - Validation Outcomes</a:t>
            </a:r>
            <a:endParaRPr/>
          </a:p>
        </p:txBody>
      </p:sp>
      <p:sp>
        <p:nvSpPr>
          <p:cNvPr id="225" name="Google Shape;225;p18"/>
          <p:cNvSpPr txBox="1">
            <a:spLocks noGrp="1"/>
          </p:cNvSpPr>
          <p:nvPr>
            <p:ph type="body" idx="1"/>
          </p:nvPr>
        </p:nvSpPr>
        <p:spPr>
          <a:xfrm>
            <a:off x="2604962" y="16002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Evaluated overall performance using RMSE analysis of predicted actions.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Behavioral Visualization: Verified obstacles result in correct maneuvers.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Confirmed driving consistency across smooth floors and rough surfaces.</a:t>
            </a:r>
            <a:endParaRPr/>
          </a:p>
        </p:txBody>
      </p:sp>
      <p:sp>
        <p:nvSpPr>
          <p:cNvPr id="226" name="Google Shape;226;p18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-US">
                <a:solidFill>
                  <a:srgbClr val="FFFFFF"/>
                </a:solidFill>
              </a:rPr>
              <a:t>NB:03 - Objective: Neural Policy Network</a:t>
            </a:r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body" idx="1"/>
          </p:nvPr>
        </p:nvSpPr>
        <p:spPr>
          <a:xfrm>
            <a:off x="2560337" y="1624014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 dirty="0">
                <a:solidFill>
                  <a:srgbClr val="E6E6E6"/>
                </a:solidFill>
              </a:rPr>
              <a:t>Goal: Decide if an inference task should be processed Locally or Offloaded.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 dirty="0">
                <a:solidFill>
                  <a:srgbClr val="E6E6E6"/>
                </a:solidFill>
              </a:rPr>
              <a:t>Decision Factors: Real-time network congestion and local GPU availability.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 dirty="0">
                <a:solidFill>
                  <a:srgbClr val="E6E6E6"/>
                </a:solidFill>
              </a:rPr>
              <a:t>Focus: Managing bursty GenAI workloads in hybrid environments.</a:t>
            </a:r>
            <a:endParaRPr dirty="0"/>
          </a:p>
        </p:txBody>
      </p:sp>
      <p:sp>
        <p:nvSpPr>
          <p:cNvPr id="233" name="Google Shape;233;p19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EA51-47B9-A484-00C4-7CC82D43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NB:03 – </a:t>
            </a:r>
            <a:r>
              <a:rPr lang="en-US"/>
              <a:t>Schematic Diagram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F6694-9324-EA9B-A797-96A17A03DC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E890A1A-93E6-DA30-EBA9-582152B19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6" b="4005"/>
          <a:stretch>
            <a:fillRect/>
          </a:stretch>
        </p:blipFill>
        <p:spPr bwMode="auto">
          <a:xfrm>
            <a:off x="3053360" y="1937241"/>
            <a:ext cx="6691546" cy="381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5AA66-EE68-503A-4CF5-0659CE217985}"/>
              </a:ext>
            </a:extLst>
          </p:cNvPr>
          <p:cNvSpPr txBox="1"/>
          <p:nvPr/>
        </p:nvSpPr>
        <p:spPr>
          <a:xfrm>
            <a:off x="3345519" y="5785576"/>
            <a:ext cx="61072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Case Study 03: Schematic Diagram</a:t>
            </a:r>
          </a:p>
        </p:txBody>
      </p:sp>
    </p:spTree>
    <p:extLst>
      <p:ext uri="{BB962C8B-B14F-4D97-AF65-F5344CB8AC3E}">
        <p14:creationId xmlns:p14="http://schemas.microsoft.com/office/powerpoint/2010/main" val="162820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25D54-1D89-CA43-63C9-819783D03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B37C-BB9D-F6B2-4792-5B1D5F968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wrap="square" anchor="ctr">
            <a:normAutofit/>
          </a:bodyPr>
          <a:lstStyle/>
          <a:p>
            <a:r>
              <a:rPr lang="en-US"/>
              <a:t>NB:03 - Background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53F4E-0BF7-0522-65A2-9EF05139C87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27</a:t>
            </a:fld>
            <a:endParaRPr lang="en-US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AE30541B-299A-F340-49E0-EC3383857F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6233332"/>
              </p:ext>
            </p:extLst>
          </p:nvPr>
        </p:nvGraphicFramePr>
        <p:xfrm>
          <a:off x="1218883" y="1689100"/>
          <a:ext cx="10360501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77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/>
              <a:t>NB:03 - Real-World Telemetry</a:t>
            </a:r>
          </a:p>
        </p:txBody>
      </p:sp>
      <p:sp>
        <p:nvSpPr>
          <p:cNvPr id="240" name="Google Shape;240;p20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</p:spPr>
        <p:txBody>
          <a:bodyPr spcFirstLastPara="1" wrap="square" lIns="121875" tIns="60925" rIns="121875" bIns="609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28</a:t>
            </a:fld>
            <a:endParaRPr lang="en-US"/>
          </a:p>
        </p:txBody>
      </p:sp>
      <p:graphicFrame>
        <p:nvGraphicFramePr>
          <p:cNvPr id="242" name="Google Shape;239;p20">
            <a:extLst>
              <a:ext uri="{FF2B5EF4-FFF2-40B4-BE49-F238E27FC236}">
                <a16:creationId xmlns:a16="http://schemas.microsoft.com/office/drawing/2014/main" id="{580761F7-B692-6C84-194D-B833A42655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8227129"/>
              </p:ext>
            </p:extLst>
          </p:nvPr>
        </p:nvGraphicFramePr>
        <p:xfrm>
          <a:off x="1218883" y="1689100"/>
          <a:ext cx="10360501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>
                <a:solidFill>
                  <a:srgbClr val="FFFFFF"/>
                </a:solidFill>
              </a:rPr>
              <a:t>NB:03 - Solving Class Imbalance</a:t>
            </a:r>
            <a:endParaRPr/>
          </a:p>
        </p:txBody>
      </p:sp>
      <p:sp>
        <p:nvSpPr>
          <p:cNvPr id="246" name="Google Shape;246;p21"/>
          <p:cNvSpPr txBox="1">
            <a:spLocks noGrp="1"/>
          </p:cNvSpPr>
          <p:nvPr>
            <p:ph type="body" idx="1"/>
          </p:nvPr>
        </p:nvSpPr>
        <p:spPr>
          <a:xfrm>
            <a:off x="2578587" y="159067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Pitfall: Infrastructure data is often biased toward one decision (e.g., local).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Fix: Implemented Median-Based Cost Scoring for a balanced boundary.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Logic: Label 1 if cost &gt; median (Congested), Label 0 if cost &lt; median (Efficient).</a:t>
            </a:r>
            <a:endParaRPr/>
          </a:p>
        </p:txBody>
      </p:sp>
      <p:sp>
        <p:nvSpPr>
          <p:cNvPr id="247" name="Google Shape;247;p21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-US" dirty="0">
                <a:solidFill>
                  <a:srgbClr val="FFFFFF"/>
                </a:solidFill>
              </a:rPr>
              <a:t>Motivation: Systems Under Constraints</a:t>
            </a:r>
            <a:endParaRPr dirty="0"/>
          </a:p>
        </p:txBody>
      </p:sp>
      <p:sp>
        <p:nvSpPr>
          <p:cNvPr id="112" name="Google Shape;112;p2"/>
          <p:cNvSpPr txBox="1">
            <a:spLocks noGrp="1"/>
          </p:cNvSpPr>
          <p:nvPr>
            <p:ph type="body" idx="1"/>
          </p:nvPr>
        </p:nvSpPr>
        <p:spPr>
          <a:xfrm>
            <a:off x="2579687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 dirty="0">
                <a:solidFill>
                  <a:srgbClr val="E6E6E6"/>
                </a:solidFill>
              </a:rPr>
              <a:t>Hardware latency in robotics can destabilize control loops.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 dirty="0">
                <a:solidFill>
                  <a:srgbClr val="E6E6E6"/>
                </a:solidFill>
              </a:rPr>
              <a:t>Real-world sensor noise creates gaps between simulation and reality.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 dirty="0">
                <a:solidFill>
                  <a:srgbClr val="E6E6E6"/>
                </a:solidFill>
              </a:rPr>
              <a:t>GenAI traffic bursts often lead to severe GPU congestion.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 dirty="0">
                <a:solidFill>
                  <a:srgbClr val="E6E6E6"/>
                </a:solidFill>
              </a:rPr>
              <a:t>We need adaptive hybrid systems to handle these variables.</a:t>
            </a:r>
            <a:endParaRPr dirty="0"/>
          </a:p>
        </p:txBody>
      </p:sp>
      <p:sp>
        <p:nvSpPr>
          <p:cNvPr id="113" name="Google Shape;113;p2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63A28E-42FF-3ACF-56FB-025A6F960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968" y="5097464"/>
            <a:ext cx="1258888" cy="1258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ctr">
              <a:buClr>
                <a:srgbClr val="FFFFFF"/>
              </a:buClr>
              <a:buSzPts val="4400"/>
            </a:pPr>
            <a:r>
              <a:rPr lang="en-US" dirty="0">
                <a:solidFill>
                  <a:srgbClr val="FFFFFF"/>
                </a:solidFill>
              </a:rPr>
              <a:t>NB:03 - </a:t>
            </a:r>
            <a:r>
              <a:rPr lang="en-US" dirty="0">
                <a:solidFill>
                  <a:srgbClr val="E6E6E6"/>
                </a:solidFill>
              </a:rPr>
              <a:t>Offloading Strategy Model</a:t>
            </a:r>
            <a:endParaRPr dirty="0"/>
          </a:p>
        </p:txBody>
      </p:sp>
      <p:sp>
        <p:nvSpPr>
          <p:cNvPr id="253" name="Google Shape;253;p22"/>
          <p:cNvSpPr txBox="1">
            <a:spLocks noGrp="1"/>
          </p:cNvSpPr>
          <p:nvPr>
            <p:ph type="body" idx="1"/>
          </p:nvPr>
        </p:nvSpPr>
        <p:spPr>
          <a:xfrm>
            <a:off x="2582727" y="16002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>
              <a:spcBef>
                <a:spcPts val="400"/>
              </a:spcBef>
              <a:buClr>
                <a:srgbClr val="E6E6E6"/>
              </a:buClr>
              <a:buSzPts val="2000"/>
            </a:pPr>
            <a:r>
              <a:rPr lang="en-US" dirty="0"/>
              <a:t>Architecture: Hybrid </a:t>
            </a:r>
            <a:r>
              <a:rPr lang="en-US" dirty="0" err="1"/>
              <a:t>PyTorch</a:t>
            </a:r>
            <a:r>
              <a:rPr lang="en-US" dirty="0"/>
              <a:t> network utilizing </a:t>
            </a:r>
            <a:r>
              <a:rPr lang="en-US" dirty="0" err="1"/>
              <a:t>BatchNorm</a:t>
            </a:r>
            <a:r>
              <a:rPr lang="en-US" dirty="0"/>
              <a:t> and Dropout for stability. </a:t>
            </a:r>
          </a:p>
          <a:p>
            <a:pPr marL="342900" lvl="0">
              <a:spcBef>
                <a:spcPts val="400"/>
              </a:spcBef>
              <a:buClr>
                <a:srgbClr val="E6E6E6"/>
              </a:buClr>
              <a:buSzPts val="2000"/>
            </a:pPr>
            <a:r>
              <a:rPr lang="en-US" dirty="0"/>
              <a:t>Goal: Predicts the optimal execution venue (Local vs. Cloud) to minimize total latency. </a:t>
            </a:r>
          </a:p>
          <a:p>
            <a:pPr marL="342900" lvl="0">
              <a:spcBef>
                <a:spcPts val="400"/>
              </a:spcBef>
              <a:buClr>
                <a:srgbClr val="E6E6E6"/>
              </a:buClr>
              <a:buSzPts val="2000"/>
            </a:pPr>
            <a:r>
              <a:rPr lang="en-US" dirty="0"/>
              <a:t>Adaptability: Engineered for real-time response to dynamic network traffic spikes.</a:t>
            </a:r>
            <a:endParaRPr dirty="0"/>
          </a:p>
        </p:txBody>
      </p:sp>
      <p:sp>
        <p:nvSpPr>
          <p:cNvPr id="254" name="Google Shape;254;p22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1026" name="Picture 2" descr="pytorch-logo | Terra Incognita">
            <a:extLst>
              <a:ext uri="{FF2B5EF4-FFF2-40B4-BE49-F238E27FC236}">
                <a16:creationId xmlns:a16="http://schemas.microsoft.com/office/drawing/2014/main" id="{B79F2BB5-D01A-3EFE-71D9-951E7107E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99" y="4707826"/>
            <a:ext cx="2013626" cy="201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4CFE-1998-DA17-551D-5CDEBBA25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NB:03 - Neural vs. Classical Baselines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1881F-5D3C-20AD-FB83-0075CDA52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4067" y="1701797"/>
            <a:ext cx="9115317" cy="4462272"/>
          </a:xfrm>
        </p:spPr>
        <p:txBody>
          <a:bodyPr/>
          <a:lstStyle/>
          <a:p>
            <a:r>
              <a:rPr lang="en-US" dirty="0"/>
              <a:t>ML Baselines: Compared against Logistic Regression and Random Forest (100 trees). </a:t>
            </a:r>
          </a:p>
          <a:p>
            <a:r>
              <a:rPr lang="en-US" dirty="0"/>
              <a:t>Neural Baseline: Benchmarked with a Simple MLP (16-unit hidden layer) to justify complexity. </a:t>
            </a:r>
          </a:p>
          <a:p>
            <a:r>
              <a:rPr lang="en-US" dirty="0"/>
              <a:t>Evaluation: Models validated using Cross-Entropy Loss and Confusion Matrices for offloading accuracy.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4E2B1-503D-F394-2303-0E6EFD15D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0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3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/>
              <a:t>NB:03 - Infrastructure Stability</a:t>
            </a:r>
          </a:p>
        </p:txBody>
      </p:sp>
      <p:sp>
        <p:nvSpPr>
          <p:cNvPr id="261" name="Google Shape;261;p23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</p:spPr>
        <p:txBody>
          <a:bodyPr spcFirstLastPara="1" wrap="square" lIns="121875" tIns="60925" rIns="121875" bIns="609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32</a:t>
            </a:fld>
            <a:endParaRPr lang="en-US"/>
          </a:p>
        </p:txBody>
      </p:sp>
      <p:graphicFrame>
        <p:nvGraphicFramePr>
          <p:cNvPr id="263" name="Google Shape;260;p23">
            <a:extLst>
              <a:ext uri="{FF2B5EF4-FFF2-40B4-BE49-F238E27FC236}">
                <a16:creationId xmlns:a16="http://schemas.microsoft.com/office/drawing/2014/main" id="{8BB0F41B-3844-C7B7-1D9D-D3B0D344DC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814753"/>
              </p:ext>
            </p:extLst>
          </p:nvPr>
        </p:nvGraphicFramePr>
        <p:xfrm>
          <a:off x="1218883" y="1689100"/>
          <a:ext cx="10360501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</a:pPr>
            <a:r>
              <a:rPr lang="en-US">
                <a:solidFill>
                  <a:schemeClr val="lt1"/>
                </a:solidFill>
              </a:rPr>
              <a:t>Technical Comparison of Case Studies</a:t>
            </a:r>
            <a:endParaRPr/>
          </a:p>
        </p:txBody>
      </p:sp>
      <p:graphicFrame>
        <p:nvGraphicFramePr>
          <p:cNvPr id="267" name="Google Shape;267;p24"/>
          <p:cNvGraphicFramePr/>
          <p:nvPr/>
        </p:nvGraphicFramePr>
        <p:xfrm>
          <a:off x="1827212" y="1524000"/>
          <a:ext cx="8534400" cy="4206240"/>
        </p:xfrm>
        <a:graphic>
          <a:graphicData uri="http://schemas.openxmlformats.org/drawingml/2006/table">
            <a:tbl>
              <a:tblPr>
                <a:noFill/>
                <a:tableStyleId>{298AD179-C08F-49C8-A091-B9DCA364B6E3}</a:tableStyleId>
              </a:tblPr>
              <a:tblGrid>
                <a:gridCol w="1896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Feature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NB:01 (Energy Forecasting)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NB:02 (Imitation Learning)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NB:03 (Cluster Offloading)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Primary Goal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Time-series prediction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Sensor-to-Action mapping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Resource Scheduling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Input Data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Power Telemetry (Amps/Volts)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Binned LiDAR (3 Cones)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Cluster Logs (GPU/Network)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Model Type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Sequential (GRU / CNN)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Lightweight MLP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Neural Policy Network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Optimization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Temporal Trends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Behavior Mimicry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Latency vs. Egress Cost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Edge Constraint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Power spikes &amp; Outliers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Real-time motor latency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SLA &amp; Traffic Bursts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14300" marR="114300" marT="76200" marB="762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8" name="Google Shape;268;p24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/>
              <a:t>Unified Technical Theme</a:t>
            </a:r>
          </a:p>
        </p:txBody>
      </p:sp>
      <p:sp>
        <p:nvSpPr>
          <p:cNvPr id="275" name="Google Shape;275;p25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</p:spPr>
        <p:txBody>
          <a:bodyPr spcFirstLastPara="1" wrap="square" lIns="121875" tIns="60925" rIns="121875" bIns="609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34</a:t>
            </a:fld>
            <a:endParaRPr lang="en-US"/>
          </a:p>
        </p:txBody>
      </p:sp>
      <p:graphicFrame>
        <p:nvGraphicFramePr>
          <p:cNvPr id="277" name="Google Shape;274;p25">
            <a:extLst>
              <a:ext uri="{FF2B5EF4-FFF2-40B4-BE49-F238E27FC236}">
                <a16:creationId xmlns:a16="http://schemas.microsoft.com/office/drawing/2014/main" id="{829957D3-18CC-0777-5FFE-8D6FE503B4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5280639"/>
              </p:ext>
            </p:extLst>
          </p:nvPr>
        </p:nvGraphicFramePr>
        <p:xfrm>
          <a:off x="1218883" y="1689100"/>
          <a:ext cx="10360501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/>
              <a:t>Key Performance Lessons</a:t>
            </a:r>
          </a:p>
        </p:txBody>
      </p:sp>
      <p:sp>
        <p:nvSpPr>
          <p:cNvPr id="282" name="Google Shape;282;p26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</p:spPr>
        <p:txBody>
          <a:bodyPr spcFirstLastPara="1" wrap="square" lIns="121875" tIns="60925" rIns="121875" bIns="609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35</a:t>
            </a:fld>
            <a:endParaRPr lang="en-US"/>
          </a:p>
        </p:txBody>
      </p:sp>
      <p:graphicFrame>
        <p:nvGraphicFramePr>
          <p:cNvPr id="284" name="Google Shape;281;p26">
            <a:extLst>
              <a:ext uri="{FF2B5EF4-FFF2-40B4-BE49-F238E27FC236}">
                <a16:creationId xmlns:a16="http://schemas.microsoft.com/office/drawing/2014/main" id="{78B3681B-EE62-FBCA-AB21-578DA9ECAA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2086045"/>
              </p:ext>
            </p:extLst>
          </p:nvPr>
        </p:nvGraphicFramePr>
        <p:xfrm>
          <a:off x="1218883" y="1689100"/>
          <a:ext cx="10360501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"/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>
                <a:solidFill>
                  <a:srgbClr val="FFFFFF"/>
                </a:solidFill>
              </a:rPr>
              <a:t>Future Directions</a:t>
            </a:r>
            <a:endParaRPr/>
          </a:p>
        </p:txBody>
      </p:sp>
      <p:sp>
        <p:nvSpPr>
          <p:cNvPr id="288" name="Google Shape;288;p27"/>
          <p:cNvSpPr txBox="1">
            <a:spLocks noGrp="1"/>
          </p:cNvSpPr>
          <p:nvPr>
            <p:ph type="body" idx="1"/>
          </p:nvPr>
        </p:nvSpPr>
        <p:spPr>
          <a:xfrm>
            <a:off x="2576242" y="16002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Deployment: Transitioning to edge hardware via TorchScript/ONNX.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Feature Engineering: Enhancing forecasting with temporal metadata.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6E6E6"/>
              </a:buClr>
              <a:buSzPts val="2000"/>
              <a:buChar char="•"/>
            </a:pPr>
            <a:r>
              <a:rPr lang="en-US">
                <a:solidFill>
                  <a:srgbClr val="E6E6E6"/>
                </a:solidFill>
              </a:rPr>
              <a:t>Bridging the gap by training on noisy physical sensor data.</a:t>
            </a:r>
            <a:endParaRPr/>
          </a:p>
        </p:txBody>
      </p:sp>
      <p:sp>
        <p:nvSpPr>
          <p:cNvPr id="289" name="Google Shape;289;p27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5EC9E-8E81-509E-A104-9A518AE78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750" y="4595507"/>
            <a:ext cx="1324583" cy="1324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</a:pPr>
            <a:r>
              <a:rPr lang="en-US" dirty="0">
                <a:solidFill>
                  <a:schemeClr val="lt1"/>
                </a:solidFill>
              </a:rPr>
              <a:t>The Paradigm Shift to Edge Computing</a:t>
            </a:r>
            <a:endParaRPr dirty="0"/>
          </a:p>
        </p:txBody>
      </p:sp>
      <p:sp>
        <p:nvSpPr>
          <p:cNvPr id="119" name="Google Shape;119;p3"/>
          <p:cNvSpPr txBox="1">
            <a:spLocks noGrp="1"/>
          </p:cNvSpPr>
          <p:nvPr>
            <p:ph type="body" idx="1"/>
          </p:nvPr>
        </p:nvSpPr>
        <p:spPr>
          <a:xfrm>
            <a:off x="2563272" y="16002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>
                <a:solidFill>
                  <a:schemeClr val="lt1"/>
                </a:solidFill>
              </a:rPr>
              <a:t>Cloud computing introduces unavoidable network latency and bandwidth bottlenecks.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>
                <a:solidFill>
                  <a:schemeClr val="lt1"/>
                </a:solidFill>
              </a:rPr>
              <a:t>Edge computing pushes processing directly to the data source (sensors, robots, local gateways).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>
                <a:solidFill>
                  <a:schemeClr val="lt1"/>
                </a:solidFill>
              </a:rPr>
              <a:t>Why it matters: Crucial for applications requiring sub-millisecond reaction times.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>
                <a:solidFill>
                  <a:schemeClr val="lt1"/>
                </a:solidFill>
              </a:rPr>
              <a:t>Reduces reliance on continuous network connectivity, enabling localized autonomy.</a:t>
            </a:r>
            <a:endParaRPr/>
          </a:p>
        </p:txBody>
      </p:sp>
      <p:sp>
        <p:nvSpPr>
          <p:cNvPr id="120" name="Google Shape;120;p3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6BB26B-86CA-06B3-CBFD-55291E38B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244" y="5129036"/>
            <a:ext cx="1179828" cy="1179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</a:pPr>
            <a:r>
              <a:rPr lang="en-US" dirty="0">
                <a:solidFill>
                  <a:schemeClr val="lt1"/>
                </a:solidFill>
              </a:rPr>
              <a:t>Defining Real-Time Control</a:t>
            </a:r>
            <a:endParaRPr dirty="0"/>
          </a:p>
        </p:txBody>
      </p:sp>
      <p:sp>
        <p:nvSpPr>
          <p:cNvPr id="126" name="Google Shape;126;p4"/>
          <p:cNvSpPr txBox="1">
            <a:spLocks noGrp="1"/>
          </p:cNvSpPr>
          <p:nvPr>
            <p:ph type="body" idx="1"/>
          </p:nvPr>
        </p:nvSpPr>
        <p:spPr>
          <a:xfrm>
            <a:off x="2585767" y="16002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Systems that continuously monitor and adjust dynamic environments (e.g., autonomous driving).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Relies on a strict, continuous "Sense → Compute → Act" loop.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The Danger of Latency: Delays in this loop can cause severe system instability or hardware failure.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Traditional physics-based controllers (like PID) are now being augmented by AI for predictive adjustments.</a:t>
            </a:r>
            <a:endParaRPr/>
          </a:p>
        </p:txBody>
      </p:sp>
      <p:sp>
        <p:nvSpPr>
          <p:cNvPr id="127" name="Google Shape;127;p4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C76957-B96E-46AC-34FD-BD889B123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457" y="5666730"/>
            <a:ext cx="803910" cy="803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</a:pPr>
            <a:r>
              <a:rPr lang="en-US" dirty="0"/>
              <a:t>The Environmental Constraints</a:t>
            </a:r>
          </a:p>
        </p:txBody>
      </p:sp>
      <p:sp>
        <p:nvSpPr>
          <p:cNvPr id="134" name="Google Shape;134;p5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</p:spPr>
        <p:txBody>
          <a:bodyPr spcFirstLastPara="1" wrap="square" lIns="121875" tIns="60925" rIns="121875" bIns="609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6</a:t>
            </a:fld>
            <a:endParaRPr lang="en-US"/>
          </a:p>
        </p:txBody>
      </p:sp>
      <p:graphicFrame>
        <p:nvGraphicFramePr>
          <p:cNvPr id="136" name="Google Shape;133;p5">
            <a:extLst>
              <a:ext uri="{FF2B5EF4-FFF2-40B4-BE49-F238E27FC236}">
                <a16:creationId xmlns:a16="http://schemas.microsoft.com/office/drawing/2014/main" id="{31AB8689-6DE3-18FC-D826-FB9762961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884537"/>
              </p:ext>
            </p:extLst>
          </p:nvPr>
        </p:nvGraphicFramePr>
        <p:xfrm>
          <a:off x="1218883" y="1689100"/>
          <a:ext cx="10360501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1979612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</a:pPr>
            <a:r>
              <a:rPr lang="en-US" dirty="0">
                <a:solidFill>
                  <a:schemeClr val="lt1"/>
                </a:solidFill>
              </a:rPr>
              <a:t>Intelligent Decision-Making &amp; Offloading</a:t>
            </a:r>
            <a:endParaRPr dirty="0"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2589907" y="161925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Edge compute is limited; not every complex task can or should be processed locally.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Systems must dynamically answer: Compute locally or offload to the cloud?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This decision requires real-time awareness of local GPU load, queue sizes, and network congestion.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>
                <a:solidFill>
                  <a:schemeClr val="lt1"/>
                </a:solidFill>
              </a:rPr>
              <a:t>The ultimate goal is balancing strict Service Level Agreements (SLAs) against cloud egress costs.</a:t>
            </a:r>
            <a:endParaRPr/>
          </a:p>
        </p:txBody>
      </p:sp>
      <p:sp>
        <p:nvSpPr>
          <p:cNvPr id="141" name="Google Shape;141;p6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800" cy="365100"/>
          </a:xfrm>
          <a:prstGeom prst="rect">
            <a:avLst/>
          </a:prstGeom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None/>
            </a:pPr>
            <a:r>
              <a:rPr lang="en-US"/>
              <a:t>Transitioning to the Case Studies</a:t>
            </a:r>
          </a:p>
        </p:txBody>
      </p:sp>
      <p:sp>
        <p:nvSpPr>
          <p:cNvPr id="148" name="Google Shape;148;p7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</p:spPr>
        <p:txBody>
          <a:bodyPr spcFirstLastPara="1" wrap="square" lIns="121875" tIns="60925" rIns="121875" bIns="609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8</a:t>
            </a:fld>
            <a:endParaRPr lang="en-US"/>
          </a:p>
        </p:txBody>
      </p:sp>
      <p:graphicFrame>
        <p:nvGraphicFramePr>
          <p:cNvPr id="150" name="Google Shape;147;p7">
            <a:extLst>
              <a:ext uri="{FF2B5EF4-FFF2-40B4-BE49-F238E27FC236}">
                <a16:creationId xmlns:a16="http://schemas.microsoft.com/office/drawing/2014/main" id="{77F36D17-B1E0-9AFD-8B71-4991954406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4513954"/>
              </p:ext>
            </p:extLst>
          </p:nvPr>
        </p:nvGraphicFramePr>
        <p:xfrm>
          <a:off x="1218883" y="1689100"/>
          <a:ext cx="10360501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</a:pPr>
            <a:r>
              <a:rPr lang="en-US" dirty="0"/>
              <a:t>NB:01 - Objective: Edge-Style Forecasting</a:t>
            </a:r>
          </a:p>
        </p:txBody>
      </p:sp>
      <p:sp>
        <p:nvSpPr>
          <p:cNvPr id="155" name="Google Shape;155;p8"/>
          <p:cNvSpPr txBox="1">
            <a:spLocks noGrp="1"/>
          </p:cNvSpPr>
          <p:nvPr>
            <p:ph type="sldNum" idx="12"/>
          </p:nvPr>
        </p:nvSpPr>
        <p:spPr>
          <a:xfrm>
            <a:off x="10563649" y="6356352"/>
            <a:ext cx="1015735" cy="365125"/>
          </a:xfrm>
        </p:spPr>
        <p:txBody>
          <a:bodyPr spcFirstLastPara="1" wrap="square" lIns="121875" tIns="60925" rIns="121875" bIns="609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</a:pPr>
              <a:t>9</a:t>
            </a:fld>
            <a:endParaRPr lang="en-US"/>
          </a:p>
        </p:txBody>
      </p:sp>
      <p:graphicFrame>
        <p:nvGraphicFramePr>
          <p:cNvPr id="157" name="Google Shape;154;p8">
            <a:extLst>
              <a:ext uri="{FF2B5EF4-FFF2-40B4-BE49-F238E27FC236}">
                <a16:creationId xmlns:a16="http://schemas.microsoft.com/office/drawing/2014/main" id="{A1FA7AF9-B20C-4C4E-BFF6-F6F069FC46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3664520"/>
              </p:ext>
            </p:extLst>
          </p:nvPr>
        </p:nvGraphicFramePr>
        <p:xfrm>
          <a:off x="1218883" y="1689100"/>
          <a:ext cx="10360501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1717</Words>
  <Application>Microsoft Office PowerPoint</Application>
  <PresentationFormat>Custom</PresentationFormat>
  <Paragraphs>202</Paragraphs>
  <Slides>36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Montserrat</vt:lpstr>
      <vt:lpstr>Arial</vt:lpstr>
      <vt:lpstr>Tech 16x9</vt:lpstr>
      <vt:lpstr>Real-time Control and Decision-making with Edge</vt:lpstr>
      <vt:lpstr>Agenda</vt:lpstr>
      <vt:lpstr>Motivation: Systems Under Constraints</vt:lpstr>
      <vt:lpstr>The Paradigm Shift to Edge Computing</vt:lpstr>
      <vt:lpstr>Defining Real-Time Control</vt:lpstr>
      <vt:lpstr>The Environmental Constraints</vt:lpstr>
      <vt:lpstr>Intelligent Decision-Making &amp; Offloading</vt:lpstr>
      <vt:lpstr>Transitioning to the Case Studies</vt:lpstr>
      <vt:lpstr>NB:01 - Objective: Edge-Style Forecasting</vt:lpstr>
      <vt:lpstr>Schematic Diagram</vt:lpstr>
      <vt:lpstr>NB:01 - Background</vt:lpstr>
      <vt:lpstr>NB:01 - Data Preprocessing Strategy</vt:lpstr>
      <vt:lpstr>NB:01 - Model Architectures Compared</vt:lpstr>
      <vt:lpstr>NB:01 - Results and Edge Deployment</vt:lpstr>
      <vt:lpstr>NB:01 - Results and Edge Deployment</vt:lpstr>
      <vt:lpstr>NB:01 - Results and Edge Deployment</vt:lpstr>
      <vt:lpstr>NB:02 - Objective: Behavioral Cloning</vt:lpstr>
      <vt:lpstr>NB:02 - Background</vt:lpstr>
      <vt:lpstr>NB:02 - Sensor Abstraction (LiDAR)</vt:lpstr>
      <vt:lpstr>NB:02 - Robust Data Pipeline</vt:lpstr>
      <vt:lpstr>Schematic Diagram</vt:lpstr>
      <vt:lpstr>NB:02 - Baseline MLP Policy</vt:lpstr>
      <vt:lpstr>NB:02 - Residual Learning Policy</vt:lpstr>
      <vt:lpstr>NB:02 - Validation Outcomes</vt:lpstr>
      <vt:lpstr>NB:03 - Objective: Neural Policy Network</vt:lpstr>
      <vt:lpstr>NB:03 – Schematic Diagram</vt:lpstr>
      <vt:lpstr>NB:03 - Background</vt:lpstr>
      <vt:lpstr>NB:03 - Real-World Telemetry</vt:lpstr>
      <vt:lpstr>NB:03 - Solving Class Imbalance</vt:lpstr>
      <vt:lpstr>NB:03 - Offloading Strategy Model</vt:lpstr>
      <vt:lpstr>NB:03 - Neural vs. Classical Baselines</vt:lpstr>
      <vt:lpstr>NB:03 - Infrastructure Stability</vt:lpstr>
      <vt:lpstr>Technical Comparison of Case Studies</vt:lpstr>
      <vt:lpstr>Unified Technical Theme</vt:lpstr>
      <vt:lpstr>Key Performance Lessons</vt:lpstr>
      <vt:lpstr>Future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Lucas Alves</dc:creator>
  <cp:lastModifiedBy>Muhammad Anas Raza</cp:lastModifiedBy>
  <cp:revision>23</cp:revision>
  <dcterms:created xsi:type="dcterms:W3CDTF">2025-11-18T03:05:33Z</dcterms:created>
  <dcterms:modified xsi:type="dcterms:W3CDTF">2026-02-19T16:54:16Z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